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69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72" r:id="rId13"/>
    <p:sldId id="273" r:id="rId14"/>
    <p:sldId id="274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1627A-3533-46E5-99AC-5D8A0E14CE7D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741A-575A-4C2A-9F14-CA9C02FA7F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31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aseline="0" dirty="0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A9A9A-2A32-4BA0-A687-456638210A0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AEE9BF00-168C-4FE5-9C17-2BA6E255B1A0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 defTabSz="911225"/>
              <a:t>5</a:t>
            </a:fld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AEE9BF00-168C-4FE5-9C17-2BA6E255B1A0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 defTabSz="911225"/>
              <a:t>6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pitchFamily="18" charset="0"/>
                <a:ea typeface="ＭＳ Ｐゴシック" pitchFamily="34" charset="-128"/>
              </a:rPr>
              <a:t>   </a:t>
            </a:r>
          </a:p>
          <a:p>
            <a:endParaRPr lang="en-US" dirty="0" smtClean="0">
              <a:latin typeface="Times" pitchFamily="18" charset="0"/>
              <a:ea typeface="ＭＳ Ｐゴシック" pitchFamily="34" charset="-128"/>
            </a:endParaRPr>
          </a:p>
          <a:p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7593E-E2A8-43F0-83B5-5D9BE1D5A09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45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1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5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06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765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349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97986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310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233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78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8837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11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800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55820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4180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896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1092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73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29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49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28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15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9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52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F86E-9FF4-4F77-906D-44CDE2211253}" type="datetimeFigureOut">
              <a:rPr lang="en-GB" smtClean="0"/>
              <a:t>09/06/2014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CB3AB-868E-46D4-A1AE-1795F7796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7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MRCFooter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0700" y="6489700"/>
            <a:ext cx="1981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75" name="Line 11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2004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-105" charset="0"/>
            </a:endParaRPr>
          </a:p>
        </p:txBody>
      </p:sp>
      <p:pic>
        <p:nvPicPr>
          <p:cNvPr id="3076" name="Picture 4" descr="WG10-RGB-LEU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781800" y="304800"/>
            <a:ext cx="20415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547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05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05" charset="0"/>
          <a:ea typeface="ＭＳ Ｐゴシック" pitchFamily="-105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05" charset="0"/>
          <a:ea typeface="ＭＳ Ｐゴシック" pitchFamily="-105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05" charset="0"/>
          <a:ea typeface="ＭＳ Ｐゴシック" pitchFamily="-105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05" charset="0"/>
          <a:ea typeface="ＭＳ Ｐゴシック" pitchFamily="-105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05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05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05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656" y="496437"/>
            <a:ext cx="2448520" cy="544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20" y="1556792"/>
            <a:ext cx="8496944" cy="2520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dirty="0">
                <a:latin typeface="Calibri (headings)"/>
              </a:rPr>
              <a:t>Influences on the </a:t>
            </a:r>
            <a:r>
              <a:rPr lang="en-GB" sz="4000" dirty="0" smtClean="0">
                <a:latin typeface="Calibri (headings)"/>
              </a:rPr>
              <a:t>diet quality </a:t>
            </a:r>
            <a:r>
              <a:rPr lang="en-GB" sz="4000" dirty="0">
                <a:latin typeface="Calibri (headings)"/>
              </a:rPr>
              <a:t>of preschool </a:t>
            </a:r>
            <a:r>
              <a:rPr lang="en-GB" sz="4000" dirty="0" smtClean="0">
                <a:latin typeface="Calibri (headings)"/>
              </a:rPr>
              <a:t>children: importance of maternal psychological characteristics</a:t>
            </a:r>
            <a:endParaRPr lang="en-GB" sz="4000" kern="0" dirty="0">
              <a:solidFill>
                <a:srgbClr val="000000"/>
              </a:solidFill>
              <a:latin typeface="Calibri (headings)"/>
              <a:ea typeface="ＭＳ Ｐゴシック" pitchFamily="-105" charset="-128"/>
              <a:cs typeface="ＭＳ Ｐゴシック"/>
            </a:endParaRPr>
          </a:p>
        </p:txBody>
      </p:sp>
      <p:pic>
        <p:nvPicPr>
          <p:cNvPr id="10" name="Picture 2" descr="C:\Documents and Settings\megan.jarman\My Documents\My Pictures\Poster pics\eating_8650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80112" y="4184941"/>
            <a:ext cx="3297799" cy="2196385"/>
          </a:xfrm>
          <a:prstGeom prst="rect">
            <a:avLst/>
          </a:prstGeom>
          <a:noFill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44016" y="4872699"/>
            <a:ext cx="4788024" cy="136461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200" i="1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GB" kern="0" dirty="0" smtClean="0">
                <a:latin typeface="Calibri (headings)"/>
              </a:rPr>
              <a:t>Dr Megan Jarman PhD </a:t>
            </a:r>
            <a:r>
              <a:rPr lang="en-GB" kern="0" dirty="0" err="1" smtClean="0">
                <a:latin typeface="Calibri (headings)"/>
              </a:rPr>
              <a:t>ANutr</a:t>
            </a:r>
            <a:r>
              <a:rPr lang="en-GB" kern="0" dirty="0" smtClean="0">
                <a:latin typeface="Calibri (headings)"/>
              </a:rPr>
              <a:t> (Public Health)</a:t>
            </a:r>
          </a:p>
          <a:p>
            <a:pPr marL="0" indent="0">
              <a:buNone/>
            </a:pPr>
            <a:r>
              <a:rPr lang="en-GB" kern="0" dirty="0" smtClean="0">
                <a:latin typeface="Calibri (headings)"/>
              </a:rPr>
              <a:t>MRC Lifecourse Epidemiology Unit</a:t>
            </a:r>
          </a:p>
          <a:p>
            <a:pPr marL="0" indent="0">
              <a:buNone/>
            </a:pPr>
            <a:r>
              <a:rPr lang="en-GB" kern="0" dirty="0" smtClean="0">
                <a:latin typeface="Calibri (headings)"/>
              </a:rPr>
              <a:t>NIHR Southampton Nutrition Biomedical Research Centre</a:t>
            </a:r>
          </a:p>
          <a:p>
            <a:pPr marL="0" indent="0">
              <a:buNone/>
            </a:pPr>
            <a:r>
              <a:rPr lang="en-GB" kern="0" dirty="0" smtClean="0">
                <a:solidFill>
                  <a:schemeClr val="accent2"/>
                </a:solidFill>
                <a:latin typeface="Calibri (headings)"/>
              </a:rPr>
              <a:t>mj@mrc.soton.ac.uk </a:t>
            </a:r>
            <a:endParaRPr lang="en-GB" kern="0" dirty="0">
              <a:solidFill>
                <a:schemeClr val="accent2"/>
              </a:solidFill>
              <a:latin typeface="Calibri (headings)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542742"/>
            <a:ext cx="3203848" cy="36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605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r>
              <a:rPr lang="en-GB" sz="3800" dirty="0" smtClean="0"/>
              <a:t>Results 3</a:t>
            </a:r>
            <a:endParaRPr lang="en-GB" sz="3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55916"/>
              </p:ext>
            </p:extLst>
          </p:nvPr>
        </p:nvGraphicFramePr>
        <p:xfrm>
          <a:off x="467544" y="932622"/>
          <a:ext cx="7992888" cy="5664730"/>
        </p:xfrm>
        <a:graphic>
          <a:graphicData uri="http://schemas.openxmlformats.org/drawingml/2006/table">
            <a:tbl>
              <a:tblPr firstRow="1" firstCol="1" bandRow="1"/>
              <a:tblGrid>
                <a:gridCol w="2913660"/>
                <a:gridCol w="1838658"/>
                <a:gridCol w="1715850"/>
                <a:gridCol w="1524720"/>
              </a:tblGrid>
              <a:tr h="5394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Children’s median </a:t>
                      </a: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(IQR) weekly consumption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Food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More resilient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Less resilient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 </a:t>
                      </a:r>
                      <a:r>
                        <a:rPr lang="en-GB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Value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Water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 (7-21)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7 (0.5-21)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0.02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Green vegetables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 (2-6)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3 (1-5)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&lt;0.000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Root vegetables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 (2-5)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3(1-4)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0.03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Other vegetables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2 (1-4)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 (0.3-3)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0.049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Salad vegetables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 (0.3-5)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1 (0-4)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0.03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Wholemeal bread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 (2-8)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 (0.5-8)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0.69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Rice or Pasta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(2-4)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(1-3)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0.07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Fish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 (1-2)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 (1-2)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0.91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Fruit (excluding citrus)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13 (9-16)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11 (8-15)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0.02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Pure fruit juice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 (0-7)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 (0-5)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0.08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Crisps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 (1-5)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 (2-7)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0.003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Roast potatoes or chips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(2-4)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(2-7)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0.47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Chocolate or sweets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 (2-4)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 (2-7)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0.054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Processed meat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(1-3)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 (1-4)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0.33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White bread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0.5 (0-4.5)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2 (0-7)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0.050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Crackers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 (0-2)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0.5 (0-2)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0.27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Cakes and biscuits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(2-5)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 (2-7)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0.35</a:t>
                      </a: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Low calorie soft-drinks</a:t>
                      </a:r>
                      <a:endParaRPr lang="en-GB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 (0.5-14)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 (2-14)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0.04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Results 4</a:t>
            </a:r>
            <a:endParaRPr lang="en-GB" sz="3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99" y="1772816"/>
            <a:ext cx="6393953" cy="467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05273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Bar graph showing </a:t>
            </a:r>
            <a:r>
              <a:rPr lang="en-GB" dirty="0" smtClean="0"/>
              <a:t>children’s </a:t>
            </a:r>
            <a:r>
              <a:rPr lang="en-GB" dirty="0"/>
              <a:t>mean prudent diet score according to mothers cluster membership</a:t>
            </a:r>
          </a:p>
        </p:txBody>
      </p:sp>
    </p:spTree>
    <p:extLst>
      <p:ext uri="{BB962C8B-B14F-4D97-AF65-F5344CB8AC3E}">
        <p14:creationId xmlns:p14="http://schemas.microsoft.com/office/powerpoint/2010/main" val="25374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Results 5</a:t>
            </a:r>
            <a:endParaRPr lang="en-GB" sz="3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155935"/>
              </p:ext>
            </p:extLst>
          </p:nvPr>
        </p:nvGraphicFramePr>
        <p:xfrm>
          <a:off x="35495" y="1700808"/>
          <a:ext cx="9108504" cy="4145297"/>
        </p:xfrm>
        <a:graphic>
          <a:graphicData uri="http://schemas.openxmlformats.org/drawingml/2006/table">
            <a:tbl>
              <a:tblPr firstRow="1" firstCol="1" bandRow="1"/>
              <a:tblGrid>
                <a:gridCol w="3858768"/>
                <a:gridCol w="1401973"/>
                <a:gridCol w="2524940"/>
                <a:gridCol w="1322823"/>
              </a:tblGrid>
              <a:tr h="48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Variable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Coefficient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95% Confidence intervals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 Value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Mother’s cluster membership</a:t>
                      </a:r>
                      <a:endParaRPr lang="en-GB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-0.29</a:t>
                      </a:r>
                      <a:endParaRPr lang="en-GB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-0.49, -0.08</a:t>
                      </a:r>
                      <a:endParaRPr lang="en-GB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0.006</a:t>
                      </a:r>
                      <a:endParaRPr lang="en-GB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59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Mother’s education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(6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categories)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0.15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0.08, 0.22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0.001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Food insecurity (2 categories)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-0.05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-0.11, 0.01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0.09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9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Frequency of child sitting at a table to consume meals (4 categories)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0.17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0.05, 0.28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0.004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9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Frequency of child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eating meals in front of</a:t>
                      </a: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the television (4 categories)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0.14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0.21,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0.06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&lt;0.001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9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Child’s average daily screen-time (hours)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-0.08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-0.16, -0.003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0.04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6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800" dirty="0" smtClean="0"/>
              <a:t>Summary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886003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/>
              <a:t>Mother’s who are less resilient tend to manage their children’s mealtime environments differently and have children with poorer quality diets than mothers who are more resilient</a:t>
            </a:r>
          </a:p>
          <a:p>
            <a:endParaRPr lang="en-GB" sz="2600" dirty="0"/>
          </a:p>
          <a:p>
            <a:r>
              <a:rPr lang="en-GB" sz="2600" dirty="0" smtClean="0"/>
              <a:t>These factors are more common in women disadvantaged by lower educational attainment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 smtClean="0"/>
              <a:t>Interventions to improve children’s quality of diet need to support women to manage their children’s eating habits and mealtime environments in a way that makes them feel more in control</a:t>
            </a:r>
          </a:p>
        </p:txBody>
      </p:sp>
    </p:spTree>
    <p:extLst>
      <p:ext uri="{BB962C8B-B14F-4D97-AF65-F5344CB8AC3E}">
        <p14:creationId xmlns:p14="http://schemas.microsoft.com/office/powerpoint/2010/main" val="39816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ontent Placeholder 2"/>
          <p:cNvSpPr txBox="1">
            <a:spLocks/>
          </p:cNvSpPr>
          <p:nvPr/>
        </p:nvSpPr>
        <p:spPr>
          <a:xfrm>
            <a:off x="35496" y="980728"/>
            <a:ext cx="8784976" cy="35811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Tx/>
              <a:buNone/>
              <a:tabLst/>
              <a:defRPr/>
            </a:pPr>
            <a:endParaRPr kumimoji="0" lang="en-GB" sz="2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ＭＳ Ｐゴシック" pitchFamily="-105" charset="-128"/>
              <a:cs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Tx/>
              <a:buChar char="•"/>
              <a:tabLst/>
              <a:defRPr/>
            </a:pP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-105" charset="-128"/>
                <a:cs typeface="ＭＳ Ｐゴシック"/>
              </a:rPr>
              <a:t>The women who took part in our surveys and focus groups.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Tx/>
              <a:buChar char="•"/>
              <a:tabLst/>
              <a:defRPr/>
            </a:pPr>
            <a:endParaRPr lang="en-GB" sz="2200" kern="0" dirty="0" smtClean="0">
              <a:ea typeface="ＭＳ Ｐゴシック" pitchFamily="-105" charset="-128"/>
              <a:cs typeface="ＭＳ Ｐゴシック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Tx/>
              <a:buChar char="•"/>
              <a:defRPr/>
            </a:pPr>
            <a:r>
              <a:rPr lang="en-GB" sz="2200" kern="0" dirty="0">
                <a:ea typeface="ＭＳ Ｐゴシック" pitchFamily="-105" charset="-128"/>
                <a:cs typeface="ＭＳ Ｐゴシック"/>
              </a:rPr>
              <a:t>The Southampton Initiative for Health team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Tx/>
              <a:buChar char="•"/>
              <a:tabLst/>
              <a:defRPr/>
            </a:pPr>
            <a:endParaRPr kumimoji="0" lang="en-GB" sz="22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ＭＳ Ｐゴシック" pitchFamily="-105" charset="-128"/>
              <a:cs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Tx/>
              <a:buChar char="•"/>
              <a:tabLst/>
              <a:defRPr/>
            </a:pPr>
            <a:r>
              <a:rPr kumimoji="0" lang="en-GB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ＭＳ Ｐゴシック" pitchFamily="-105" charset="-128"/>
                <a:cs typeface="ＭＳ Ｐゴシック"/>
              </a:rPr>
              <a:t>Dr Mary Barker, Professor Sian Robinson, Professor Cyrus Cooper, Professor Don Nutbeam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Tx/>
              <a:buNone/>
              <a:tabLst/>
              <a:defRPr/>
            </a:pPr>
            <a:endParaRPr kumimoji="0" lang="en-GB" sz="2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ＭＳ Ｐゴシック" pitchFamily="-105" charset="-128"/>
              <a:cs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Tx/>
              <a:buChar char="•"/>
              <a:tabLst/>
              <a:defRPr/>
            </a:pP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-105" charset="-128"/>
                <a:cs typeface="ＭＳ Ｐゴシック"/>
              </a:rPr>
              <a:t>Those who support our work:</a:t>
            </a: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805264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728410"/>
            <a:ext cx="1080120" cy="86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5" descr="WG10-RGB-LEU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4740" y="4797152"/>
            <a:ext cx="21313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5" descr="LBlog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705884"/>
            <a:ext cx="1872208" cy="11713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8" name="Picture 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949528"/>
            <a:ext cx="3822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6686" y="4834560"/>
            <a:ext cx="2593902" cy="7546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458788"/>
            <a:ext cx="7824788" cy="8096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800" kern="0" dirty="0" smtClean="0">
                <a:latin typeface="+mj-lt"/>
                <a:ea typeface="ＭＳ Ｐゴシック" pitchFamily="-105" charset="-128"/>
                <a:cs typeface="ＭＳ Ｐゴシック"/>
              </a:rPr>
              <a:t>Thanks goes to</a:t>
            </a:r>
            <a:endParaRPr kumimoji="0" lang="en-GB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015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Background</a:t>
            </a:r>
            <a:endParaRPr lang="en-GB" sz="3800" dirty="0"/>
          </a:p>
        </p:txBody>
      </p:sp>
      <p:pic>
        <p:nvPicPr>
          <p:cNvPr id="4" name="Content Placeholder 3" descr="C:\Users\megan.jarman\Pictures\F&amp;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4869159"/>
            <a:ext cx="2472861" cy="1689787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840" y="1465034"/>
            <a:ext cx="82296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alibri" pitchFamily="34" charset="0"/>
              </a:rPr>
              <a:t>Quality of children’s diet is integral to optimal growth, development and lifelong health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alibri" pitchFamily="34" charset="0"/>
              </a:rPr>
              <a:t>“Poor quality diets are common among children aged 1.5-4.5 years and improving diet quality of preschool children is an important area for investment” (Scientific Advisory Committee on Nutrition) 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alibri" pitchFamily="34" charset="0"/>
              </a:rPr>
              <a:t>Maternal, child and home food environment characteristics have been identified as important influences on children’s quality of diet but these are often studied in isolation</a:t>
            </a:r>
          </a:p>
        </p:txBody>
      </p:sp>
    </p:spTree>
    <p:extLst>
      <p:ext uri="{BB962C8B-B14F-4D97-AF65-F5344CB8AC3E}">
        <p14:creationId xmlns:p14="http://schemas.microsoft.com/office/powerpoint/2010/main" val="16233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696744" cy="576064"/>
          </a:xfrm>
        </p:spPr>
        <p:txBody>
          <a:bodyPr>
            <a:noAutofit/>
          </a:bodyPr>
          <a:lstStyle/>
          <a:p>
            <a:r>
              <a:rPr lang="en-GB" sz="3800" dirty="0" smtClean="0"/>
              <a:t>Maternal psychological factors</a:t>
            </a:r>
            <a:endParaRPr lang="en-GB" sz="3800" dirty="0"/>
          </a:p>
        </p:txBody>
      </p:sp>
      <p:pic>
        <p:nvPicPr>
          <p:cNvPr id="5" name="Picture 4" descr="eating_165377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420888"/>
            <a:ext cx="2592288" cy="319294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228184" y="1772816"/>
            <a:ext cx="2664296" cy="1224136"/>
            <a:chOff x="6228184" y="1412776"/>
            <a:chExt cx="2664296" cy="1440160"/>
          </a:xfrm>
        </p:grpSpPr>
        <p:sp>
          <p:nvSpPr>
            <p:cNvPr id="10" name="Line Callout 1 9"/>
            <p:cNvSpPr/>
            <p:nvPr/>
          </p:nvSpPr>
          <p:spPr bwMode="auto">
            <a:xfrm>
              <a:off x="6228184" y="1412776"/>
              <a:ext cx="2664296" cy="1440160"/>
            </a:xfrm>
            <a:prstGeom prst="borderCallout1">
              <a:avLst>
                <a:gd name="adj1" fmla="val 27508"/>
                <a:gd name="adj2" fmla="val -49"/>
                <a:gd name="adj3" fmla="val 92795"/>
                <a:gd name="adj4" fmla="val -24723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0192" y="1412776"/>
              <a:ext cx="25922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latin typeface="+mj-lt"/>
                </a:rPr>
                <a:t>General self-efficacy</a:t>
              </a:r>
              <a:endParaRPr lang="en-GB" sz="1800" dirty="0" smtClean="0">
                <a:latin typeface="+mj-lt"/>
              </a:endParaRPr>
            </a:p>
            <a:p>
              <a:r>
                <a:rPr lang="en-GB" sz="1800" dirty="0" smtClean="0">
                  <a:latin typeface="+mj-lt"/>
                </a:rPr>
                <a:t>“I </a:t>
              </a:r>
              <a:r>
                <a:rPr lang="en-GB" dirty="0" smtClean="0">
                  <a:latin typeface="+mj-lt"/>
                </a:rPr>
                <a:t>can overcome challenges in my life</a:t>
              </a:r>
              <a:r>
                <a:rPr lang="en-GB" sz="1800" dirty="0" smtClean="0">
                  <a:latin typeface="+mj-lt"/>
                </a:rPr>
                <a:t>”</a:t>
              </a:r>
              <a:endParaRPr lang="en-GB" sz="1800" dirty="0"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28184" y="3717032"/>
            <a:ext cx="2664296" cy="1296144"/>
            <a:chOff x="6228184" y="3284984"/>
            <a:chExt cx="2664296" cy="1296144"/>
          </a:xfrm>
        </p:grpSpPr>
        <p:sp>
          <p:nvSpPr>
            <p:cNvPr id="12" name="Line Callout 1 11"/>
            <p:cNvSpPr/>
            <p:nvPr/>
          </p:nvSpPr>
          <p:spPr bwMode="auto">
            <a:xfrm>
              <a:off x="6228184" y="3284984"/>
              <a:ext cx="2664296" cy="1296144"/>
            </a:xfrm>
            <a:prstGeom prst="borderCallout1">
              <a:avLst>
                <a:gd name="adj1" fmla="val 27508"/>
                <a:gd name="adj2" fmla="val -49"/>
                <a:gd name="adj3" fmla="val -255"/>
                <a:gd name="adj4" fmla="val -25906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8184" y="3284984"/>
              <a:ext cx="26642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latin typeface="+mj-lt"/>
                </a:rPr>
                <a:t>Self-efficacy for healthy eating</a:t>
              </a:r>
            </a:p>
            <a:p>
              <a:r>
                <a:rPr lang="en-GB" sz="1800" dirty="0" smtClean="0">
                  <a:latin typeface="+mj-lt"/>
                </a:rPr>
                <a:t>“I can overcome barriers to having a healthy diet” </a:t>
              </a:r>
              <a:endParaRPr lang="en-GB" sz="1800" dirty="0"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4" y="5373216"/>
            <a:ext cx="2664296" cy="1008112"/>
            <a:chOff x="6228184" y="4869160"/>
            <a:chExt cx="2664296" cy="1008112"/>
          </a:xfrm>
        </p:grpSpPr>
        <p:sp>
          <p:nvSpPr>
            <p:cNvPr id="14" name="Line Callout 1 13"/>
            <p:cNvSpPr/>
            <p:nvPr/>
          </p:nvSpPr>
          <p:spPr bwMode="auto">
            <a:xfrm>
              <a:off x="6228184" y="4869160"/>
              <a:ext cx="2664296" cy="1008112"/>
            </a:xfrm>
            <a:prstGeom prst="borderCallout1">
              <a:avLst>
                <a:gd name="adj1" fmla="val 27508"/>
                <a:gd name="adj2" fmla="val -49"/>
                <a:gd name="adj3" fmla="val -5989"/>
                <a:gd name="adj4" fmla="val -24131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8184" y="4869160"/>
              <a:ext cx="25922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latin typeface="+mj-lt"/>
                </a:rPr>
                <a:t>Well-being</a:t>
              </a:r>
            </a:p>
            <a:p>
              <a:r>
                <a:rPr lang="en-GB" sz="1800" dirty="0" smtClean="0">
                  <a:latin typeface="+mj-lt"/>
                </a:rPr>
                <a:t>“I feel cheerful and in good spirits”</a:t>
              </a:r>
              <a:endParaRPr lang="en-GB" sz="18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9512" y="1772816"/>
            <a:ext cx="2484784" cy="2160240"/>
            <a:chOff x="179512" y="1556792"/>
            <a:chExt cx="2484784" cy="2160240"/>
          </a:xfrm>
        </p:grpSpPr>
        <p:sp>
          <p:nvSpPr>
            <p:cNvPr id="16" name="Line Callout 1 15"/>
            <p:cNvSpPr/>
            <p:nvPr/>
          </p:nvSpPr>
          <p:spPr bwMode="auto">
            <a:xfrm flipH="1">
              <a:off x="179512" y="1556792"/>
              <a:ext cx="2484784" cy="2160240"/>
            </a:xfrm>
            <a:prstGeom prst="borderCallout1">
              <a:avLst>
                <a:gd name="adj1" fmla="val 36630"/>
                <a:gd name="adj2" fmla="val 585"/>
                <a:gd name="adj3" fmla="val 80024"/>
                <a:gd name="adj4" fmla="val -13017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520" y="1613699"/>
              <a:ext cx="237626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latin typeface="+mj-lt"/>
                </a:rPr>
                <a:t>General control</a:t>
              </a:r>
            </a:p>
            <a:p>
              <a:r>
                <a:rPr lang="en-GB" sz="1800" dirty="0" smtClean="0">
                  <a:latin typeface="+mj-lt"/>
                </a:rPr>
                <a:t>“I think that what happens in my life is often determined by factors within my control”</a:t>
              </a:r>
              <a:endParaRPr lang="en-GB" sz="1800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9512" y="4653136"/>
            <a:ext cx="2484784" cy="1584176"/>
            <a:chOff x="179512" y="4221088"/>
            <a:chExt cx="2484784" cy="1584176"/>
          </a:xfrm>
        </p:grpSpPr>
        <p:sp>
          <p:nvSpPr>
            <p:cNvPr id="18" name="Line Callout 1 17"/>
            <p:cNvSpPr/>
            <p:nvPr/>
          </p:nvSpPr>
          <p:spPr bwMode="auto">
            <a:xfrm flipH="1">
              <a:off x="179512" y="4221088"/>
              <a:ext cx="2484784" cy="1584176"/>
            </a:xfrm>
            <a:prstGeom prst="borderCallout1">
              <a:avLst>
                <a:gd name="adj1" fmla="val 36630"/>
                <a:gd name="adj2" fmla="val 585"/>
                <a:gd name="adj3" fmla="val -1714"/>
                <a:gd name="adj4" fmla="val -13651"/>
              </a:avLst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4293096"/>
              <a:ext cx="23762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latin typeface="+mj-lt"/>
                </a:rPr>
                <a:t>Food involvement</a:t>
              </a:r>
            </a:p>
            <a:p>
              <a:r>
                <a:rPr lang="en-GB" sz="1800" dirty="0" smtClean="0">
                  <a:latin typeface="+mj-lt"/>
                </a:rPr>
                <a:t>“I enjoy cooking for others and myself”</a:t>
              </a:r>
              <a:endParaRPr lang="en-GB" sz="1800" dirty="0">
                <a:latin typeface="+mj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7196" y="2558085"/>
            <a:ext cx="7560840" cy="184665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Research question: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/>
              <a:t>Do maternal </a:t>
            </a:r>
            <a:r>
              <a:rPr lang="en-GB" sz="2400" dirty="0"/>
              <a:t>psychological profiles predict children’s quality of diet</a:t>
            </a:r>
            <a:r>
              <a:rPr lang="en-GB" sz="2400" dirty="0" smtClean="0">
                <a:latin typeface="+mj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830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824788" cy="809625"/>
          </a:xfrm>
        </p:spPr>
        <p:txBody>
          <a:bodyPr>
            <a:normAutofit/>
          </a:bodyPr>
          <a:lstStyle/>
          <a:p>
            <a:r>
              <a:rPr lang="en-GB" sz="3800" dirty="0" smtClean="0"/>
              <a:t>Methods</a:t>
            </a:r>
            <a:endParaRPr lang="en-GB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80361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 Mothers taking part in the Southampton Initiative for Health, with a 2-5 year old, were invited to complete a survey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 A questionnaire was used to collect information on child’s quality of diet, characteristics and the home and mealtime environment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 Information about the mother was available from her participation in the Southampton Initiative for Health</a:t>
            </a:r>
          </a:p>
        </p:txBody>
      </p:sp>
      <p:pic>
        <p:nvPicPr>
          <p:cNvPr id="6" name="Picture 22" descr="FFQ ima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4000" contrast="24000"/>
          </a:blip>
          <a:srcRect/>
          <a:stretch>
            <a:fillRect/>
          </a:stretch>
        </p:blipFill>
        <p:spPr bwMode="auto">
          <a:xfrm>
            <a:off x="791335" y="125996"/>
            <a:ext cx="2196489" cy="16468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tvch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1788" y="4365104"/>
            <a:ext cx="2039973" cy="1296144"/>
          </a:xfrm>
          <a:prstGeom prst="rect">
            <a:avLst/>
          </a:prstGeom>
        </p:spPr>
      </p:pic>
      <p:pic>
        <p:nvPicPr>
          <p:cNvPr id="9" name="Picture 2" descr="http://t0.gstatic.com/images?q=tbn:ANd9GcTg7OLReMO5_kw6GUa8FV6jVFrgRymSQpGxE35kwUIJZeWvMXD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3517" y="4365104"/>
            <a:ext cx="1758963" cy="1320871"/>
          </a:xfrm>
          <a:prstGeom prst="rect">
            <a:avLst/>
          </a:prstGeom>
          <a:noFill/>
        </p:spPr>
      </p:pic>
      <p:pic>
        <p:nvPicPr>
          <p:cNvPr id="10" name="Picture 4" descr="http://t3.gstatic.com/images?q=tbn:ANd9GcQpQXkA6eaaVyPrqf2WTv7oneB12FZ4tBSLCsdWTglxfRgNCEKwq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4438" y="5777162"/>
            <a:ext cx="1281720" cy="1036214"/>
          </a:xfrm>
          <a:prstGeom prst="rect">
            <a:avLst/>
          </a:prstGeom>
          <a:noFill/>
        </p:spPr>
      </p:pic>
      <p:pic>
        <p:nvPicPr>
          <p:cNvPr id="11" name="Picture 8" descr="http://t0.gstatic.com/images?q=tbn:ANd9GcSp6PVvNBdLK_Re3_07SzK8xrPVh_hhojqeoRKwa-V7yC7o4NTd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5168403" y="5707676"/>
            <a:ext cx="1965114" cy="889676"/>
          </a:xfrm>
          <a:prstGeom prst="rect">
            <a:avLst/>
          </a:prstGeom>
          <a:noFill/>
        </p:spPr>
      </p:pic>
      <p:pic>
        <p:nvPicPr>
          <p:cNvPr id="12" name="Picture 4" descr="http://www.bda.uk.com/homepage/images/eatwell_pla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9" y="4597401"/>
            <a:ext cx="2620210" cy="1742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8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48872" cy="648072"/>
          </a:xfrm>
        </p:spPr>
        <p:txBody>
          <a:bodyPr>
            <a:noAutofit/>
          </a:bodyPr>
          <a:lstStyle/>
          <a:p>
            <a:r>
              <a:rPr lang="en-GB" sz="3800" dirty="0" smtClean="0"/>
              <a:t>Quality of diet score</a:t>
            </a:r>
            <a:endParaRPr lang="en-GB" sz="3800" dirty="0"/>
          </a:p>
        </p:txBody>
      </p:sp>
      <p:pic>
        <p:nvPicPr>
          <p:cNvPr id="10" name="Picture 30" descr="http://images.sciencedaily.com/2009/06/090625133215-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238750"/>
            <a:ext cx="3311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http://www.tastingpoland.com/food/g/polish_white_saus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4653136"/>
            <a:ext cx="13366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indeclaration.files.wordpress.com/2011/11/tomat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26876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http://www.newsbiscuit.com/wp-content/uploads/2011/10/Bana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75326">
            <a:off x="6564455" y="1622430"/>
            <a:ext cx="206057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http://images.mysupermarket.co.uk/CategoryLogos/0018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936" y="2564904"/>
            <a:ext cx="1968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8" descr="data:image/jpeg;base64,/9j/4AAQSkZJRgABAQAAAQABAAD/2wBDAAkGBwgHBgkIBwgKCgkLDRYPDQwMDRsUFRAWIB0iIiAdHx8kKDQsJCYxJx8fLT0tMTU3Ojo6Iys/RD84QzQ5Ojf/2wBDAQoKCg0MDRoPDxo3JR8lNzc3Nzc3Nzc3Nzc3Nzc3Nzc3Nzc3Nzc3Nzc3Nzc3Nzc3Nzc3Nzc3Nzc3Nzc3Nzc3Nzf/wAARCACWAMgDASIAAhEBAxEB/8QAGwAAAgMBAQEAAAAAAAAAAAAABQYAAwQCAQf/xAA5EAACAQMDAgUCBAQFBAMAAAABAgMABBEFEiExQQYTIlFhcZEUMkKBI1KhsTNiwdHhBxUWciREgv/EABoBAAIDAQEAAAAAAAAAAAAAAAMEAAIFAQb/xAApEQACAgEEAgICAgIDAAAAAAABAgARAwQSITETQSJRBTIVIxRhcYHh/9oADAMBAAIRAxEAPwD7jUqVKkklSpUqSSVK4kkSNSzsFUdzUSVJBlHVh8Gq7lBq52j3O68qE1ha7aTPk4AHc96HlzJi/adVS3U3VKpt5t6EvwR1rPeX8aALE6lu+D0qr6nGmPyE8ToxsWoQf441W40bw5c3dkwW6yqRFlyAxIGcfesngjxO+uWRTUVjhvkPKjgSDswFUeIM6tDDaj1ASB29uKxpZRWLpIj7ZEOR+3YVmN+UJYMo4j6aRDjpv2j5UoTaXbzweZ5hB64qgauWZgsp4OMYpr+Sx8WO4p/jOSQPUK3t3Hax7nPJ4AoOmozLMZDyGPTtivLkC8w8pcMo4IP+lYXfyHCTDHs3Y1m6vWZHcFTQHX/sbw4EC0e41W86zxh14z2ParaBW05TayHit51KNVBKn65rSwfkMZT+w0YpkwMD8Zur2h//AHND+n+tW217HO+xetGTW4HYKG5lDicCyJrqV5XtNwclSpUqSSVKlSpJJUqVKkkleGvazXlytvHk8k8AVR3VFLN0J0Ak0Jl1qZEgRWYDLcihS3ezGxOncGqtVPmxkuTg88ml2KS7MrLBFK4HdRxXmNbnd8nkUcTWwYF2UTHVLxmHokbntmr0XC5JzSzpz3i3kMc8LopPJI4+9Myn09MH5ommyNkW2uAzYwhoTLqMphtpCGwCpzSwshA3bufaj2puBFIpPBBoHb6bMs0bO4K/mxxzSWsVsjADoRzTbVQ3CtsohiBz625JrFqEgwc4JrY7hO2fml/U7pVlALendg/WuudqACWxrua4xabuW1R1UncCSewoS+5NcREyI5GySD0x1ojpxItI8yHBGSO1YbmZDqiEBfQrY296ji1W5xLDND4itXIO1lPbaxFWtHCcZJI+eaT7nV5rbVPICFrYqMgHB56kGmOxe0lhQRzv9HPP3oy5LO3i4HJhZACZpS3ijDbH2k9Pb7V0iHZj057jNVSxvF6iGZR3XkVka9UMMMAB2qMdv7CUClujcsuYJlBeMdP0j/Ss1hdyR3sbFHVVyWLKRmrVvgzbT36V5M428sAM9DQlIDhx6hQG2lT7jHbXscw4NagQelKSX1pbSYNxjBwTijdrdBlDKwZD0KnIr0uDVJl4BszOy4GXmoTqVXHKGHFd05F6qe1KlSpJJUqV4akk8Y4FCdRdZH5YjaOAO9bruYQxFmPAoFNKCC7Dr0z71l/kctLsjWnSzcHai/rjBYkAnOPauhcjaFQ4A6cVhvbm3huwbmZVDjCgn5q6RInjDW1xHu6Y3DBrJ8RddwP/AFNHrsQhYOZLr82dvPFGGPobDAHFBNG8wCRpAFbIUc5ojMT5ZPHPFEQ7UgMgtoM1WXyztfvjAFd2yv5Su59RXAB7ChMxlvNVEABMaAsx/sKMbzHFjaR296WTkk+oyw2qBMWpTLFbsS5GOgpTYi7nQs5BEgCqOQSfetvibURGGTf/AMUI8Msb3WLeJAdq5c9+lD2lzYjONQiWZ9DKKttsPULjjjtSZql3+EvxtLEEHn6023hYRHjcMc0s2QSe7uoJVDL6evsc1bILYCDw8AsZi89pJw7q23GMsKKWk5UAq37Vg1TTZ7QGW2DPAOSOpFYLW/CHBbGT1NBOOvUYNOvEebLWJI8K5yPY1dd21rqQ3wuIp8e3B+tKkVyT+rOa0w3bK4CMferBzt2nkRU4aNjgzm9a6srjyp1eNl/KccN9DVlk93e3SKZyFzk8dBRaDUEmj8m6RZIz2btXL6c8H8aw/iRddin1CqbL5Tr6l/JQphRgDVZWsLtoZ/qrDuPessfiG4sgTZSnP8o5B/amRhaagwjv4sunGWGCpr220TT1bbERjPTNH0+PGXsNRnWzBUpludeFvF1xqN0bW9sXhkC7hKAdrfHxTxBOHHNB9O0SK2G8IAe2K1lWibNepxBlXk3MPMVdrUVCtSqLeXevWpR7i8weINRfTrVGhCmV2wN3Ix3qiLVLqWIFAm7/ADKf96o8TMrXFuh/LtbHweK5sHVY8FgWFY2q1GQZ9oNCaGPGniBIsznUr83EKo6hZM4YDpmsdxN1IBPAqvXpBEBMMkZ5IFYnmJiZl5AH70lnzHKRcYxYtosQPqUiTazGshxtiBAxxyTRu1uLSNV5AA7Ghum2yXzXdw6+nIQgHqB/yaXtctrqzdxbySqB2YcGltx3cR3arjaT1PpFpKrjcmPLY8Yrq9nESA7hjmhlncJY6dEJGGUQDk/FC9Qv5r7KxAiP9TdyKtkygDb7i64izX6hTRikhluizBmYjkcY7V3qupJbQO2cnGFHuawRXgitwD6VUUp6/qzSyFFYewHx71wE7Qqwgx7nszDrQutQ3tbnkN9/ii//AEtikbUbyW4RgYowmPkn/YUIsJtoAJHNOnhm4tbWCe6lwN7Ae3QUVXCLthctlSBGYpHLCV5GeM4ocmjWsbO8M0odjk7sYrVFdRT2wmjVgrZ25/vWSSZl5HU/ahZH+QMUUEcXPZIyvpkPGOo6GlnWdCYkywKDnqOxovd37JEwY89vcV1p935igMxIz7VUOGNe4ZdyDcJ8/e8nsJCHyFU8qx5FGNN1aK4AAODjimfWfD9jrNqUZNkmPS6jkGkS/wDDdzpBxGXbHQk5Dfv2NFKIRzwYZcquKjZHONuQelELG/eI8MeetIunaw6ER3GQRwc9R9aPw3RChlGSegBzmlsiFDOMl8RumSDUYyyhUuAOGHX/AJrzSdFu5pQ852IDgkt1/ag9rOyEHOKZ9K1QAhSwyeueho2n8T5B5hFMvkRCEjEqBQABxiuJYtwqyN1kUMpyK9Ir1gojiY1kQfGTDLg9O1SrbqP07h2qVyWgjxCuUWTH5Dk1htWXeqjOT3o1q0YeIqRwQQaXLAsRnOTEdrD6Vj/kMfy3COaZvjUKXtpHPaPHJjLjGBSnLJ+HspQ59aZDk/FNnJYdTnnilHxnayF1gtRhrxhHyTwxOP7Z+1IsLIIjeE+iZq8KhI9DjkkUnzSz/cmqNdljnQ7kwAeD7Ux2+nw2thHaISUijVQfoOtBL61tVvES4kQgjcFbjNCyArCI4Zrgqytb6+YT3TFYFULBGBjIH6jReKAQxnJHXr7VLvVrW3X829h0C8Cg5nvtZfZAPKhJwSO9DoXYhfkw54Eya9qRIeKHBUHqO9IRlupLx2w8jFugBNfX7fw3p0UA/ExNM+MnLYzVllp9vaWwit4/Lj6gAnP3prE3juxZMqcoHU+YQvJC2yeN4n/ldSp/rTbpOkS3Cwyef6JFHoPQc8n7UT1nRodSgMch2bASjDqprvwqh/Bm4bIX/Diz/KOCao5vqX8lKSIad0ijREXaigBQPasU7ZJJI+lWztkkA9KCa3qcdhZyTSEDaPuapRPEXUWYP1O68+8FpGxBHOfmtOnTSQyiKYbXHY9x7ilvRZzLemSRslzkmvoI0yHUbUH8sij0uOoNUZNrVGXYKKM128uwArghuv1qu+ljlj2yKCT1BGaFrcT6bL+HvlwpPolHQn59jXtxcKzMcjNdZrWhFwlG4A8QaACxu9PUnjLwk8n5U9/pQrTbqbzlSKPB/lNNE92QNmccdfalyWzltp3mifzGbkHPWrKxK7WjKG+4fguCVBPpbup6iiVvccDnmk2PVJ/ODXIAIGDxzij2n3HmoGYrzzwaE+Mg8yOtCOGnapPE6qDu5HH8w7imdL6F1BBPPbFfOYJyjZzReDUC0TYJMqjIGcAj/emtP+QyYRsuIZtKHNxxE8UwIjcE45FSgWgu89y0rZ9KHODwKlbunzHLjDMJn5ECNtEMX0e6E8dKSmZ7fV5I8HY+Hx89D/pT1euIoJH2F8D8q9TSZqqtcyLPbxsWQnIz1FB15SqJ5hNKDf8AqFLS5j/JI3rP5Qe+Kxam0MksbMi5Rty5657GsC3UY2SSZBUY54IrJeatbNPHFG+XYnmsUvY2x8YzdiHBdl4l2j1Y5+KVPF94kFjJMwG5fy59zWk3UsUhznB7g8UqeN7s3Oy2RvSBuOPftXE/sYKYVE2mxMumXjXBP4l+c8KBTppmsR28IiKrtx2FfMYvNjHOc/zCj2nJdyWiSM5OT3oubFtNiEJDjmfRLS+S93OnITg1eXB64oP4aDR6aWkX1PIT17DiiEsyjJX7VVRxzF2/biU3JM7rbKdvnHbkdh3NaSkdtHHBCMRRqFUfArDaOfNkuDyR6E/1rp7oEHvjrQwZYj1PZ5sAivnfjGe5v5fKtlLxR9dp/M1NOr3higZgcFjtWg9pDlSzDOeTRMTbW3QirQgvwszLMsMv+IvY8ZFfVdMby4k2sDnrXzqe1Mcq3UIw6ng03eH75J41w/I6jPSuZSC+6cyDctxou7S31CMpIEKkda+eeJ/DmpaKWv8ASppXtxzJFnO0e4HcU8iUKdydKuW9QqQ4z8Guqaa4BXZf+IhabIt9axzZyWX1YNXvDt4xz2o1LpENvJJc2IUROcyRD9J9xWaeEFAVA5+KoRfIhS/PEX7uxWZfy8/2rPamfTZMEFoSentROWcWs2JMhZO/z3rQY47iNckbW6mpuFUYUOevU7hnV0Ug5BHFaoJlSQFecH+tCW06aJwbaXC+xrRaiSGTNwu8dgD1NBKWeZKBFiOOh3ciB2Unax5GOKlYtJ1S1ncQKxSbsjDGce3vUr0OnIGMAGY+ZTvNiO16rtCfLJBx2pSWQw3TRy96dSMil7xDpZkTzoR615FF1un8qWOxKafKENGAtR06K5UhtwB/Up5pE1rTL3S9QhnyXgDArIBxn2NPtnciWNoZMrInVTXZjSQNHKiujdQwyDWCtBuRNNchEW/N3wBu2Mkn2pPvlNy8svuTgfFO+saPLBbO1iN8WOYs8r9PelKK3kuH8uFG9iSMYruNW3QodQtzVpGnxXcIEgHKdR2pghsI4LNVUDhaqs7T8LbBB2XBNdXd2XmgtYsZlcJx7UfVUoUe4HGSxJhKFDFbRoB0FU3DGJCzHnHA9q1SkKTg9Kw3fr2LnlmAoBFCWHJnauY7dBjBIyR9axM+4sCcKOTWiZ9zFRxzxQ/UZRHauin1HvQqhFEWdb1Ey3oXcNkY4Arqz1BAMZH3oXeRLJcSHjAOBn4rLKDF/hsfoKdGJWUCEJ9RvlvI5YQqbQ3z0qu0a4tp/NUoM/ynhh7GqtB8N6nfqk0h8iAj8zA7j/8AmnG08P2douGUyt/NK2T9u1AyCuLld6rxPNO1JLiMgttcdVNWtcc9RigesiK0uUMHCnPHtVUE08hHlMG/yk4JoFn1K+O+Y0Jc+WrMzYB5z7UMiuRMMg5UnitVpbpdWzR3S5DLtZM9qpbSmsBmPMkI/KT1X61ajVwfHUFa1btcWrhB/EX1J9aB217PakCZWX5zTZN6iFrTa6VHc2sbSICSozxTWmwjKCplXzeMAwLbasrqN3PtV82owwRGWViMfp6/0rfJ4WgY5RSp/wAvFeR+FSSN0jEfJon8c198So1ifUp8LQSX2qC8kT14/hrj8g7sfmpTx4d0iOyiAReT1JHNStTFpwqgRDLnLtcZa5dQykHvXVSnYrFLxDoTs/4qyOydTkEd/g0Ai1LExhuEMVwOqnofpX0tlDDBFLviHw1b6lESFxIPysOCDWZrND5Pknccwajb8X6gdJg6+k/asz2kW4vGg3Zywx1oLdrqOjSmK5RpIx0cdaJWGoRzqpEq7sZ54rH3PibkUY+EDLYPE0PArxkAekjFL2lxNHrjxy8tAjMP7A/1ppYNvDKvUc/NDrqGNLn8QoGWXaT3x7UxkyJmTd7EolodvoySPWR2BnTPbLYrWIpJj/CBb6CvX0e93eYEXkYxnmlmuoRSAZgkDMRk7RQHXLgxyxqo3r7hetOK6IWXN1LjuVWtFtBZRRrJFFgn9TqQf61xRXJlxkUGfP8AT/COqai3myKLaJjkGT8xH/rTho/hHS9MdZnXzZx0kmOcfQdBRKW/WIYj556msMl5JLne3GeBVmznoSp3N3CdzNFECEOT8UDuLs3DSgSY2naQBjB69a5mmfPHIrHcXaojFjx0AoJBbudUVA/iD8ThPJjaTfy3cgChEF9JDIA25GB6MMUy2rmaUOaKx2lvPhZo0cH3UGroyhdpEMW29wTpmtyLtEpyp+KabW8jlhUI27d78j6UHuPDNuxD2sph45TqtDUebTb0wM4JXGcdDmuE11BkK/Ihi8XZcPsXClfSPc+1M+nW3k20ankhRn7UGsLI31zBcSHEUa5x/Mc0zgYA45rW0GIqu5vcz9S4J2iciMe1X29sZGGRx7e9dwW7SHn7UUhiWNeOtaarfMSJnUMYjGAOaldipRZSdV5UqV2SSvMV7UqSTDqOmW99EUljU5+K+fa94RltnMtqNyZ6dxX048Uo6rqRNxIs742MQq54x2xWfr/GqbmHMb0pfdQMw6XbXn4ZFvSisBgEcn962ixs4vVJ/EOc5Y8A0Pn1wsMKAMdzQma/lkYHzcjPIPtXnzkUH48zR2Me+I0NcQRZ2Yx8Csk+pAHCYz75oF+MGMbqr/EAnipvY9cSDGBCVxfSsSN3XrWOW4kYjcxP71jnuVUEs3T2rG+oBvTGNzHsKgxk9y3XU3vMxPXj57VnkuAuMk/sayotw/LsiL9zXUkcYBBYufdqaTSlu+JVsgEzXuuQwkxw+p+5PQUKN2Zpd8jE59q13VhFJnC0PfS5FJ8ominTj1OLlAhizlU4w3NF4bjaAc9B260nBL2A8rkUQtLu6dhtt5T/AOqk0DJp2+pcOD7jhHdMUwSNvfNBNRSW41QNGgb0gE5qWr311J5EMLBz1LqQFpx0Tw/HbqHnzLKeSzdPtV9NpGc89QWXMMY/3LdEgl8hFAwAOppitrTufuautbZEVe/HTsK2KuK3seIKAJlu9mcxxhB6QPrVlSpR4Ke1K8qVJJM17UqVJJKlSpUknLdDSr4g01JZGbgE1KlA1ChkowuFiG4ipcaNJuOyfbk1lbSLnnFyv2qVKzjp8V/rHPK9dys6Hcsw/wDmAfQVeNCuCObw/sKlSrLp8X1ONmf7nJ8MtJw92x+tdL4XYflvGA9sVKlFXCgPAnPK/wBzr/xyQf8A2yf2q1fDT8Zuv6VKldGNb6lC7fcvj8NJ+qcn6CtMfhu1z6mZv3qVKKEX6lGYzbDoNihBEKE+55rdHp8KjCooHwKlSrACVJM2QWUadAK328ALAdqlSigQZ7m8KBXtSpRJSSpUqVJJ4alSpXZ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AutoShape 20" descr="data:image/jpeg;base64,/9j/4AAQSkZJRgABAQAAAQABAAD/2wBDAAkGBwgHBgkIBwgKCgkLDRYPDQwMDRsUFRAWIB0iIiAdHx8kKDQsJCYxJx8fLT0tMTU3Ojo6Iys/RD84QzQ5Ojf/2wBDAQoKCg0MDRoPDxo3JR8lNzc3Nzc3Nzc3Nzc3Nzc3Nzc3Nzc3Nzc3Nzc3Nzc3Nzc3Nzc3Nzc3Nzc3Nzc3Nzc3Nzf/wAARCACWAMgDASIAAhEBAxEB/8QAGwAAAgMBAQEAAAAAAAAAAAAABQYAAwQCAQf/xAA5EAACAQMDAgUCBAQFBAMAAAABAgMABBEFEiExQQYTIlFhcZEUMkKBI1KhsTNiwdHhBxUWciREgv/EABoBAAIDAQEAAAAAAAAAAAAAAAMEAAIFAQb/xAApEQACAgEEAgICAgIDAAAAAAABAgARAwQSITETQSJRBTIVIxRhcYHh/9oADAMBAAIRAxEAPwD7jUqVKkklSpUqSSVK4kkSNSzsFUdzUSVJBlHVh8Gq7lBq52j3O68qE1ha7aTPk4AHc96HlzJi/adVS3U3VKpt5t6EvwR1rPeX8aALE6lu+D0qr6nGmPyE8ToxsWoQf441W40bw5c3dkwW6yqRFlyAxIGcfesngjxO+uWRTUVjhvkPKjgSDswFUeIM6tDDaj1ASB29uKxpZRWLpIj7ZEOR+3YVmN+UJYMo4j6aRDjpv2j5UoTaXbzweZ5hB64qgauWZgsp4OMYpr+Sx8WO4p/jOSQPUK3t3Hax7nPJ4AoOmozLMZDyGPTtivLkC8w8pcMo4IP+lYXfyHCTDHs3Y1m6vWZHcFTQHX/sbw4EC0e41W86zxh14z2ParaBW05TayHit51KNVBKn65rSwfkMZT+w0YpkwMD8Zur2h//AHND+n+tW217HO+xetGTW4HYKG5lDicCyJrqV5XtNwclSpUqSSVKlSpJJUqVKkkleGvazXlytvHk8k8AVR3VFLN0J0Ak0Jl1qZEgRWYDLcihS3ezGxOncGqtVPmxkuTg88ml2KS7MrLBFK4HdRxXmNbnd8nkUcTWwYF2UTHVLxmHokbntmr0XC5JzSzpz3i3kMc8LopPJI4+9Myn09MH5ommyNkW2uAzYwhoTLqMphtpCGwCpzSwshA3bufaj2puBFIpPBBoHb6bMs0bO4K/mxxzSWsVsjADoRzTbVQ3CtsohiBz625JrFqEgwc4JrY7hO2fml/U7pVlALendg/WuudqACWxrua4xabuW1R1UncCSewoS+5NcREyI5GySD0x1ojpxItI8yHBGSO1YbmZDqiEBfQrY296ji1W5xLDND4itXIO1lPbaxFWtHCcZJI+eaT7nV5rbVPICFrYqMgHB56kGmOxe0lhQRzv9HPP3oy5LO3i4HJhZACZpS3ijDbH2k9Pb7V0iHZj057jNVSxvF6iGZR3XkVka9UMMMAB2qMdv7CUClujcsuYJlBeMdP0j/Ss1hdyR3sbFHVVyWLKRmrVvgzbT36V5M428sAM9DQlIDhx6hQG2lT7jHbXscw4NagQelKSX1pbSYNxjBwTijdrdBlDKwZD0KnIr0uDVJl4BszOy4GXmoTqVXHKGHFd05F6qe1KlSpJJUqV4akk8Y4FCdRdZH5YjaOAO9bruYQxFmPAoFNKCC7Dr0z71l/kctLsjWnSzcHai/rjBYkAnOPauhcjaFQ4A6cVhvbm3huwbmZVDjCgn5q6RInjDW1xHu6Y3DBrJ8RddwP/AFNHrsQhYOZLr82dvPFGGPobDAHFBNG8wCRpAFbIUc5ojMT5ZPHPFEQ7UgMgtoM1WXyztfvjAFd2yv5Su59RXAB7ChMxlvNVEABMaAsx/sKMbzHFjaR296WTkk+oyw2qBMWpTLFbsS5GOgpTYi7nQs5BEgCqOQSfetvibURGGTf/AMUI8Msb3WLeJAdq5c9+lD2lzYjONQiWZ9DKKttsPULjjjtSZql3+EvxtLEEHn6023hYRHjcMc0s2QSe7uoJVDL6evsc1bILYCDw8AsZi89pJw7q23GMsKKWk5UAq37Vg1TTZ7QGW2DPAOSOpFYLW/CHBbGT1NBOOvUYNOvEebLWJI8K5yPY1dd21rqQ3wuIp8e3B+tKkVyT+rOa0w3bK4CMferBzt2nkRU4aNjgzm9a6srjyp1eNl/KccN9DVlk93e3SKZyFzk8dBRaDUEmj8m6RZIz2btXL6c8H8aw/iRddin1CqbL5Tr6l/JQphRgDVZWsLtoZ/qrDuPessfiG4sgTZSnP8o5B/amRhaagwjv4sunGWGCpr220TT1bbERjPTNH0+PGXsNRnWzBUpludeFvF1xqN0bW9sXhkC7hKAdrfHxTxBOHHNB9O0SK2G8IAe2K1lWibNepxBlXk3MPMVdrUVCtSqLeXevWpR7i8weINRfTrVGhCmV2wN3Ix3qiLVLqWIFAm7/ADKf96o8TMrXFuh/LtbHweK5sHVY8FgWFY2q1GQZ9oNCaGPGniBIsznUr83EKo6hZM4YDpmsdxN1IBPAqvXpBEBMMkZ5IFYnmJiZl5AH70lnzHKRcYxYtosQPqUiTazGshxtiBAxxyTRu1uLSNV5AA7Ghum2yXzXdw6+nIQgHqB/yaXtctrqzdxbySqB2YcGltx3cR3arjaT1PpFpKrjcmPLY8Yrq9nESA7hjmhlncJY6dEJGGUQDk/FC9Qv5r7KxAiP9TdyKtkygDb7i64izX6hTRikhluizBmYjkcY7V3qupJbQO2cnGFHuawRXgitwD6VUUp6/qzSyFFYewHx71wE7Qqwgx7nszDrQutQ3tbnkN9/ii//AEtikbUbyW4RgYowmPkn/YUIsJtoAJHNOnhm4tbWCe6lwN7Ae3QUVXCLthctlSBGYpHLCV5GeM4ocmjWsbO8M0odjk7sYrVFdRT2wmjVgrZ25/vWSSZl5HU/ahZH+QMUUEcXPZIyvpkPGOo6GlnWdCYkywKDnqOxovd37JEwY89vcV1p935igMxIz7VUOGNe4ZdyDcJ8/e8nsJCHyFU8qx5FGNN1aK4AAODjimfWfD9jrNqUZNkmPS6jkGkS/wDDdzpBxGXbHQk5Dfv2NFKIRzwYZcquKjZHONuQelELG/eI8MeetIunaw6ER3GQRwc9R9aPw3RChlGSegBzmlsiFDOMl8RumSDUYyyhUuAOGHX/AJrzSdFu5pQ852IDgkt1/ag9rOyEHOKZ9K1QAhSwyeueho2n8T5B5hFMvkRCEjEqBQABxiuJYtwqyN1kUMpyK9Ir1gojiY1kQfGTDLg9O1SrbqP07h2qVyWgjxCuUWTH5Dk1htWXeqjOT3o1q0YeIqRwQQaXLAsRnOTEdrD6Vj/kMfy3COaZvjUKXtpHPaPHJjLjGBSnLJ+HspQ59aZDk/FNnJYdTnnilHxnayF1gtRhrxhHyTwxOP7Z+1IsLIIjeE+iZq8KhI9DjkkUnzSz/cmqNdljnQ7kwAeD7Ux2+nw2thHaISUijVQfoOtBL61tVvES4kQgjcFbjNCyArCI4Zrgqytb6+YT3TFYFULBGBjIH6jReKAQxnJHXr7VLvVrW3X829h0C8Cg5nvtZfZAPKhJwSO9DoXYhfkw54Eya9qRIeKHBUHqO9IRlupLx2w8jFugBNfX7fw3p0UA/ExNM+MnLYzVllp9vaWwit4/Lj6gAnP3prE3juxZMqcoHU+YQvJC2yeN4n/ldSp/rTbpOkS3Cwyef6JFHoPQc8n7UT1nRodSgMch2bASjDqprvwqh/Bm4bIX/Diz/KOCao5vqX8lKSIad0ijREXaigBQPasU7ZJJI+lWztkkA9KCa3qcdhZyTSEDaPuapRPEXUWYP1O68+8FpGxBHOfmtOnTSQyiKYbXHY9x7ilvRZzLemSRslzkmvoI0yHUbUH8sij0uOoNUZNrVGXYKKM128uwArghuv1qu+ljlj2yKCT1BGaFrcT6bL+HvlwpPolHQn59jXtxcKzMcjNdZrWhFwlG4A8QaACxu9PUnjLwk8n5U9/pQrTbqbzlSKPB/lNNE92QNmccdfalyWzltp3mifzGbkHPWrKxK7WjKG+4fguCVBPpbup6iiVvccDnmk2PVJ/ODXIAIGDxzij2n3HmoGYrzzwaE+Mg8yOtCOGnapPE6qDu5HH8w7imdL6F1BBPPbFfOYJyjZzReDUC0TYJMqjIGcAj/emtP+QyYRsuIZtKHNxxE8UwIjcE45FSgWgu89y0rZ9KHODwKlbunzHLjDMJn5ECNtEMX0e6E8dKSmZ7fV5I8HY+Hx89D/pT1euIoJH2F8D8q9TSZqqtcyLPbxsWQnIz1FB15SqJ5hNKDf8AqFLS5j/JI3rP5Qe+Kxam0MksbMi5Rty5657GsC3UY2SSZBUY54IrJeatbNPHFG+XYnmsUvY2x8YzdiHBdl4l2j1Y5+KVPF94kFjJMwG5fy59zWk3UsUhznB7g8UqeN7s3Oy2RvSBuOPftXE/sYKYVE2mxMumXjXBP4l+c8KBTppmsR28IiKrtx2FfMYvNjHOc/zCj2nJdyWiSM5OT3oubFtNiEJDjmfRLS+S93OnITg1eXB64oP4aDR6aWkX1PIT17DiiEsyjJX7VVRxzF2/biU3JM7rbKdvnHbkdh3NaSkdtHHBCMRRqFUfArDaOfNkuDyR6E/1rp7oEHvjrQwZYj1PZ5sAivnfjGe5v5fKtlLxR9dp/M1NOr3higZgcFjtWg9pDlSzDOeTRMTbW3QirQgvwszLMsMv+IvY8ZFfVdMby4k2sDnrXzqe1Mcq3UIw6ng03eH75J41w/I6jPSuZSC+6cyDctxou7S31CMpIEKkda+eeJ/DmpaKWv8ASppXtxzJFnO0e4HcU8iUKdydKuW9QqQ4z8Guqaa4BXZf+IhabIt9axzZyWX1YNXvDt4xz2o1LpENvJJc2IUROcyRD9J9xWaeEFAVA5+KoRfIhS/PEX7uxWZfy8/2rPamfTZMEFoSentROWcWs2JMhZO/z3rQY47iNckbW6mpuFUYUOevU7hnV0Ug5BHFaoJlSQFecH+tCW06aJwbaXC+xrRaiSGTNwu8dgD1NBKWeZKBFiOOh3ciB2Unax5GOKlYtJ1S1ncQKxSbsjDGce3vUr0OnIGMAGY+ZTvNiO16rtCfLJBx2pSWQw3TRy96dSMil7xDpZkTzoR615FF1un8qWOxKafKENGAtR06K5UhtwB/Up5pE1rTL3S9QhnyXgDArIBxn2NPtnciWNoZMrInVTXZjSQNHKiujdQwyDWCtBuRNNchEW/N3wBu2Mkn2pPvlNy8svuTgfFO+saPLBbO1iN8WOYs8r9PelKK3kuH8uFG9iSMYruNW3QodQtzVpGnxXcIEgHKdR2pghsI4LNVUDhaqs7T8LbBB2XBNdXd2XmgtYsZlcJx7UfVUoUe4HGSxJhKFDFbRoB0FU3DGJCzHnHA9q1SkKTg9Kw3fr2LnlmAoBFCWHJnauY7dBjBIyR9axM+4sCcKOTWiZ9zFRxzxQ/UZRHauin1HvQqhFEWdb1Ey3oXcNkY4Arqz1BAMZH3oXeRLJcSHjAOBn4rLKDF/hsfoKdGJWUCEJ9RvlvI5YQqbQ3z0qu0a4tp/NUoM/ynhh7GqtB8N6nfqk0h8iAj8zA7j/8AmnG08P2douGUyt/NK2T9u1AyCuLld6rxPNO1JLiMgttcdVNWtcc9RigesiK0uUMHCnPHtVUE08hHlMG/yk4JoFn1K+O+Y0Jc+WrMzYB5z7UMiuRMMg5UnitVpbpdWzR3S5DLtZM9qpbSmsBmPMkI/KT1X61ajVwfHUFa1btcWrhB/EX1J9aB217PakCZWX5zTZN6iFrTa6VHc2sbSICSozxTWmwjKCplXzeMAwLbasrqN3PtV82owwRGWViMfp6/0rfJ4WgY5RSp/wAvFeR+FSSN0jEfJon8c198So1ifUp8LQSX2qC8kT14/hrj8g7sfmpTx4d0iOyiAReT1JHNStTFpwqgRDLnLtcZa5dQykHvXVSnYrFLxDoTs/4qyOydTkEd/g0Ai1LExhuEMVwOqnofpX0tlDDBFLviHw1b6lESFxIPysOCDWZrND5Pknccwajb8X6gdJg6+k/asz2kW4vGg3Zywx1oLdrqOjSmK5RpIx0cdaJWGoRzqpEq7sZ54rH3PibkUY+EDLYPE0PArxkAekjFL2lxNHrjxy8tAjMP7A/1ppYNvDKvUc/NDrqGNLn8QoGWXaT3x7UxkyJmTd7EolodvoySPWR2BnTPbLYrWIpJj/CBb6CvX0e93eYEXkYxnmlmuoRSAZgkDMRk7RQHXLgxyxqo3r7hetOK6IWXN1LjuVWtFtBZRRrJFFgn9TqQf61xRXJlxkUGfP8AT/COqai3myKLaJjkGT8xH/rTho/hHS9MdZnXzZx0kmOcfQdBRKW/WIYj556msMl5JLne3GeBVmznoSp3N3CdzNFECEOT8UDuLs3DSgSY2naQBjB69a5mmfPHIrHcXaojFjx0AoJBbudUVA/iD8ThPJjaTfy3cgChEF9JDIA25GB6MMUy2rmaUOaKx2lvPhZo0cH3UGroyhdpEMW29wTpmtyLtEpyp+KabW8jlhUI27d78j6UHuPDNuxD2sph45TqtDUebTb0wM4JXGcdDmuE11BkK/Ihi8XZcPsXClfSPc+1M+nW3k20ankhRn7UGsLI31zBcSHEUa5x/Mc0zgYA45rW0GIqu5vcz9S4J2iciMe1X29sZGGRx7e9dwW7SHn7UUhiWNeOtaarfMSJnUMYjGAOaldipRZSdV5UqV2SSvMV7UqSTDqOmW99EUljU5+K+fa94RltnMtqNyZ6dxX048Uo6rqRNxIs742MQq54x2xWfr/GqbmHMb0pfdQMw6XbXn4ZFvSisBgEcn962ixs4vVJ/EOc5Y8A0Pn1wsMKAMdzQma/lkYHzcjPIPtXnzkUH48zR2Me+I0NcQRZ2Yx8Csk+pAHCYz75oF+MGMbqr/EAnipvY9cSDGBCVxfSsSN3XrWOW4kYjcxP71jnuVUEs3T2rG+oBvTGNzHsKgxk9y3XU3vMxPXj57VnkuAuMk/sayotw/LsiL9zXUkcYBBYufdqaTSlu+JVsgEzXuuQwkxw+p+5PQUKN2Zpd8jE59q13VhFJnC0PfS5FJ8ominTj1OLlAhizlU4w3NF4bjaAc9B260nBL2A8rkUQtLu6dhtt5T/AOqk0DJp2+pcOD7jhHdMUwSNvfNBNRSW41QNGgb0gE5qWr311J5EMLBz1LqQFpx0Tw/HbqHnzLKeSzdPtV9NpGc89QWXMMY/3LdEgl8hFAwAOppitrTufuautbZEVe/HTsK2KuK3seIKAJlu9mcxxhB6QPrVlSpR4Ke1K8qVJJM17UqVJJKlSpUknLdDSr4g01JZGbgE1KlA1ChkowuFiG4ipcaNJuOyfbk1lbSLnnFyv2qVKzjp8V/rHPK9dys6Hcsw/wDmAfQVeNCuCObw/sKlSrLp8X1ONmf7nJ8MtJw92x+tdL4XYflvGA9sVKlFXCgPAnPK/wBzr/xyQf8A2yf2q1fDT8Zuv6VKldGNb6lC7fcvj8NJ+qcn6CtMfhu1z6mZv3qVKKEX6lGYzbDoNihBEKE+55rdHp8KjCooHwKlSrACVJM2QWUadAK328ALAdqlSigQZ7m8KBXtSpRJSSpUqVJJ4alSpXZ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" name="Picture 22" descr="http://4.bp.blogspot.com/_Y2dkmI32uG4/TFfUttIAWLI/AAAAAAAAARg/ekEZXIrZ4aw/s400/chap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5976" y="4149080"/>
            <a:ext cx="1724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http://www.newsbiscuit.com/wp-content/uploads/2010/05/crisp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552" y="5373216"/>
            <a:ext cx="1911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7"/>
          <p:cNvCxnSpPr>
            <a:cxnSpLocks noChangeShapeType="1"/>
          </p:cNvCxnSpPr>
          <p:nvPr/>
        </p:nvCxnSpPr>
        <p:spPr bwMode="auto">
          <a:xfrm>
            <a:off x="827088" y="3860800"/>
            <a:ext cx="7416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20" name="Picture 12" descr="http://img.tgdaily.com/sites/default/files/stock/450teaser/apple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4425" y="2276872"/>
            <a:ext cx="1679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images.mylot.com/userImages/images/postphotos/201456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3568" y="2276872"/>
            <a:ext cx="10810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t2.gstatic.com/images?q=tbn:ANd9GcSgrzcHHv1eQAOOJz_HPLyLcMI2oIyiQxufi_pxG-LhHMvJEBs2ALdtp4tGr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32240" y="4077072"/>
            <a:ext cx="11541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content.answcdn.com/main/content/img/wiley/visualfood/03_LegumesFruits/40800-Aubergin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628800"/>
            <a:ext cx="93503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http://inequalitiesblog.files.wordpress.com/2011/06/peapod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68895">
            <a:off x="2148598" y="1574853"/>
            <a:ext cx="2592388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80306" y="1412776"/>
            <a:ext cx="2303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6600"/>
                </a:solidFill>
              </a:rPr>
              <a:t>Good quality (high score)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79512" y="4005064"/>
            <a:ext cx="1943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6600"/>
                </a:solidFill>
              </a:rPr>
              <a:t>Poor quality (low score)</a:t>
            </a:r>
          </a:p>
        </p:txBody>
      </p:sp>
    </p:spTree>
    <p:extLst>
      <p:ext uri="{BB962C8B-B14F-4D97-AF65-F5344CB8AC3E}">
        <p14:creationId xmlns:p14="http://schemas.microsoft.com/office/powerpoint/2010/main" val="1565604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1628" y="171103"/>
            <a:ext cx="7824788" cy="809625"/>
          </a:xfrm>
        </p:spPr>
        <p:txBody>
          <a:bodyPr>
            <a:normAutofit/>
          </a:bodyPr>
          <a:lstStyle/>
          <a:p>
            <a:r>
              <a:rPr lang="en-GB" sz="3800" dirty="0" smtClean="0"/>
              <a:t>Maternal and child characteristics</a:t>
            </a:r>
            <a:endParaRPr lang="en-GB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61465"/>
              </p:ext>
            </p:extLst>
          </p:nvPr>
        </p:nvGraphicFramePr>
        <p:xfrm>
          <a:off x="323528" y="1376772"/>
          <a:ext cx="8568952" cy="486054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4248472"/>
                <a:gridCol w="2232248"/>
                <a:gridCol w="2088232"/>
              </a:tblGrid>
              <a:tr h="324036">
                <a:tc>
                  <a:txBody>
                    <a:bodyPr/>
                    <a:lstStyle/>
                    <a:p>
                      <a:pPr marL="0" marR="0" indent="0" algn="l" defTabSz="18918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Children characteristics</a:t>
                      </a:r>
                      <a:endParaRPr lang="en-GB" sz="18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Mean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SD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Age 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3.3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0.9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Gender 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N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%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288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Boys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8918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177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51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288290" marR="0" indent="0" algn="l" defTabSz="18918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Girls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8918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171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8918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49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Number of </a:t>
                      </a:r>
                      <a:r>
                        <a:rPr lang="en-GB" sz="1800" dirty="0" smtClean="0"/>
                        <a:t>children in the house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N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%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288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1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110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32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288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2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163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47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288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3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46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13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288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4+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29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8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/>
                        <a:t>Maternal characteristics</a:t>
                      </a:r>
                      <a:r>
                        <a:rPr lang="en-GB" sz="1800" dirty="0" smtClean="0"/>
                        <a:t> 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Mean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SD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Age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8918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33.1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5.4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179705" marR="0" indent="0" algn="l" defTabSz="18918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Educational level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N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%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288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≤ GCSE 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134 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8918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39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288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&gt;GCSE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214 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8918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61</a:t>
                      </a:r>
                      <a:endParaRPr lang="en-GB" sz="18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908720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+mj-lt"/>
              </a:rPr>
              <a:t>N 348</a:t>
            </a:r>
            <a:endParaRPr lang="en-GB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5134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33056"/>
          </a:xfrm>
        </p:spPr>
        <p:txBody>
          <a:bodyPr/>
          <a:lstStyle/>
          <a:p>
            <a:r>
              <a:rPr lang="en-GB" sz="2400" dirty="0"/>
              <a:t>A correlation matrix showed </a:t>
            </a:r>
            <a:r>
              <a:rPr lang="en-GB" sz="2400" dirty="0" smtClean="0"/>
              <a:t>that the maternal psychological factors, general control, self-efficacy, self-efficacy for healthy eating, well-being and food involvement </a:t>
            </a:r>
            <a:r>
              <a:rPr lang="en-GB" sz="2400" dirty="0"/>
              <a:t>were correlated </a:t>
            </a:r>
            <a:endParaRPr lang="en-GB" dirty="0"/>
          </a:p>
          <a:p>
            <a:endParaRPr lang="en-GB" sz="1000" dirty="0" smtClean="0"/>
          </a:p>
          <a:p>
            <a:r>
              <a:rPr lang="en-GB" sz="2400" dirty="0" smtClean="0"/>
              <a:t>A cluster analysis was performed on the psychological factors</a:t>
            </a:r>
          </a:p>
          <a:p>
            <a:endParaRPr lang="en-GB" sz="1000" dirty="0"/>
          </a:p>
          <a:p>
            <a:r>
              <a:rPr lang="en-GB" sz="2400" dirty="0" smtClean="0"/>
              <a:t>Cluster analysis is the task of grouping a set of observations such that those in the same group (cluster) are  more similar to each other than to those in the other groups.</a:t>
            </a:r>
            <a:endParaRPr lang="en-GB" sz="2400" dirty="0"/>
          </a:p>
        </p:txBody>
      </p:sp>
      <p:sp>
        <p:nvSpPr>
          <p:cNvPr id="4" name="AutoShape 2" descr="data:image/jpeg;base64,/9j/4AAQSkZJRgABAQAAAQABAAD/2wCEAAkGBhQSEBUUExQVFRUWGB4ZFxYYFxgaHhodHBoYHx8gHRwaHSceGh8lHBwbIS8gIycpLCwsGiAxNTAqNSYrLSoBCQoKDgwOGg8PGiwkHyQpLi8sLiksLzUsLCwvKiosKi8sKS8sLC4sLCwsLCwsLCwsLCwtLCwsLCwsKiwsLCwpLP/AABEIAMwA9wMBIgACEQEDEQH/xAAcAAACAwEBAQEAAAAAAAAAAAAABgQFBwMCCAH/xABLEAACAQIEAwUFBAcFBgMJAAABAgMEEQAFEiEGMUEHEyJRYRQycYGRQlKhwRUjYnKCsdEIM5Ki4SRDY3ODsjVT8BYlNJOjs8LT8f/EABsBAQADAQEBAQAAAAAAAAAAAAACAwQBBQYH/8QAMREAAgIBBAAFAQUJAQAAAAAAAAECEQMEEiExBRNBUXFhIjKBscEzNFJikaHC0fAU/9oADAMBAAIRAxEAPwDccGDBgAwYMGADBgwYAMGDBgAwYMGAPxmsLnYYpP8A24oNbJ7ZTakF2HfJsBzub2+WMg7ZeJqmrzNcqp2ZUuiMoJAkeQBvGR9lQw25bE+Vq6HsMl7mNmL946prUW8DPMgPxVIdbE+drY42kSUW+jfcqz2nqlLU80UwXYmN1a1/Ox2+eJ+PmPJ6CqyPO6ZS1lmdQbG4eJ5NBDchqFr+hAOPpzHSLVBgwYMAGKbiji+my+LvKmQIDfSvNnI6KvM9N+QvuRi5xlMuXpU8Q1jzgOaRIFp1bcKHQsWt1IYmx6avO2OSdKycI7pUUcva3mFfUrHSI1HAxsspp2nfyGrYoLnyG3mcX0ucZxQDv5Zoq+BN5YxEsUgUc2TQLEjnvf4dRbvWVPt6xiMey9yWaU8+81EBRv5WNrdb4jwSzrPWvUPGaRVHdqCt1CpeTVble/Jj8NudHmM1LBGqY+ZbmCTwxzRnUkih1PmGFxiThM7HY2GSUmq99LEX8jLIV/AjDnjQYgwYMGADBgwYAMGDBgAwYMGADBgwYAMGDBgAwYMGADH4zAC5NgOZxHzGvSCGSaQ2SNGdj5BQSfwGMarKbMc+j7yWb2KjfeKBQWZ12sz7rqv0vt1Ci9zxtLslGLk6RolX2pZZG5Rq2G456SXH1QEfji+yvOIamPvIJUlQ7akYML+RtyPocZfwrwrTUNLI7zxVEABbW0MNlC31eJQzPvtYk2tYDHqlWKhzGiqaSy09e4hljTZGLrqikVeQN/IcvK5xBTTdFssLjGzWsGDBiwoMByqUTcXVUltRjMugebIgj/ri/pc6y9KCpD5g/wDtUkjkCS8yFjbSiAaxy6r18sUPFWRQ0+fxRUEsiVsjtNJLIyskZcO5XQEBOpb3BNrMPPZipshrO+EphyuCTctURwO8hJ5sobSoJPUk/PGXNmx439uVcFkcsYqmLPaDL/t2TIdWtRGTr9/SZYwpe++o6Te/W+PoHHzzwzw7DV8QTxVc9S88UneRS3js/dFTpZdG21raSBYEWG2PobF8GnFNEZS3OwwYMGJkQwgce5BNDUDM6QKzxxlKqFmCiWFbtcMdg6+vMAeVmf8AGVdvvErx0iUcV9dRqaS3SKMam+Fz+CsOuONWdTadoVM545papo6iKvqKFwhjde4aQMCb28J06vW5PLlbFRUZ7Fpiy+JqiKmqptVRWTKdc2oqGKg8luACee2/XVpnZnk6wZXTgAXkXvWPmZN/wXSPljPe3DOIJZ4I0cSPEsqyBTfSzaNIJ5bEG45j0xgx51LLsS4NeRNQ3Nn0PRUixRpGg0oihFHkqgAD5AY7YwzhTivN8xQmOuigMYAMfsxbbkCXdCCTa9gx+Aw4cN8aVkNXHR5msZM1xT1MQsrsBco6n3WPTYb7WPPG/crozbJVurgkdqnaWMqhRY1ElRLfQre6oHNmtuRcgAbX332xj0HE2e1FqsVMqoDIAbqiDu4mke8YFrBBzK8yBe+GDteoxVcR0dOfdZIkb4NLIW/ynGiZc8ss9UjQweyaQILDdyy/rA6+RO3IbeeIylR2EN3Jj+S9qOZ5dWL7ZJLNGbd5HIb7MFa6HowDA2G3Q4+lo3DAEbgi4+eMB7XnkkyulepWNalJ2SQR3Ki6vsCb32RL788bfw7/APB0/wDyY/8AsXHYu0cnHa6LHBgwYkQDBgwYAMGDBgAwYMGADBgwYAqOLsrapoKmBfekhdV/eKm342wm8DZotRl8Q5NGghlQ3DI6AKwI5g7X+eNJxg3anWiLOoostJirJdIqHRvC7ORoDofCSF8RJHJgeeK8kbRbiyeW7PWX8U0C0K5fTQTzu5MbUrhg9y/jMjgWXzuvK32el+qpVZvR0VOB3VAe/m08kKDTGnlcEjb1PUHHKXhTMZCyvmSojbM0NMiSMPVgbrt1DYouwzOzS1tXRybq2plIW5Z4n0Hlubg335aT5nGfBmx5W9juvk7LMpLajesRMzzOOCJpJGVVUE+IgXsL2FzucJXaj2hS5fRh44wskraIy+5G1y2n0HQ9SMYjQ8IZhmolqZGd20q6NJcmTXIyAJ0UAq3kAF5WtjZ0VJWN3CdAXrKGrmIapq3qqmTzVAgSIW6KdTMPS3ljVsfOmecA1NIhqI9bRxyyL3oBUqIpRGr3vcam5W5WvjT+D+0qB8vSSsqI0lUlHBPia3JtC3bcEbgWuDjwvFNPObWSPPpX9SucWmQNLR5jHVonuZu9OzXtcTQwpb4Czb/tY2fVUH7MQ+JY/wAhjKskoDV00xcSRJLXGqjVl0tZWjKkg+aoR88N2s35n8ceziTUEn7Ikuhn01H3oh/C39cHdz/fj/wt/XHnJqNkS7E3bfT5f64sMWHSDao84j8mGMy46ySeaozGcordzlwiSxOxcu7kA8zoBH8QxrePwqN9ufPAGWZ7nohyEywuoPsyCMhhzKop0+qgk+hGJPBvCsFHSp3SB3ZA7yWBZyQDsTyHQDkPjc4Usu4NopWz2d6dQlO0scA3VUKJJq0gG17hSL8r7Wx24B7QlipYIa/VAdAEMzg6JYxsPFyBW1jfbl1xjjg8qLrm2bMeVSl9oacozyqqMuacwd3UFZDHCb7katGzWO+3O1/QHFDxhPN+jaN6lQlV7TAbKeUmpuVja+nnbkb4pa+snMbQ1Oc0nstyS8TB6iRL30+EXBttsT66htiw4brf05mYZWVKehXXFG58cjnYOQOgIB9PD944tjHk7kyLbTK7tIpJ4s4GZL3ZUSRCGIsxeQoqAoFCncnVy23xPqpkkkcxy5xTiZ9UlFFTtcMQAwWTZVBt52xV8SM9XmyOLrDSVcNKltw0pku5v8Eb5KmNlvijVah4mkkV4Ybk+TEOKstqa2oiyyngSljgjMkMMsya5NVyzFrkF7XOm5t4jc9LvNu3aSNYqXL4VkdEWMysC4ZgoX9WikahcbE8/Lzg9rWXN7RUVUZKvTx0wuPuympRvxCD5449mOXR02XPmLUz1MyzqIUT3vCNJK7E85GvsfcHlfGjFO8ak/UrlG5tHmTtxzdI01RRCwuztC3iGtk8VmAXxKy7Abqca92bdoCZrSl9OiaMhZoxuASNmU/daxtfcWI3tc1lZllN7TFA9GXjniAaRgDHH3RcohB2DEyOfMlgd7XCp/Z7pe6qsyjBuEKL/heYfliyMrIyhtNswYMGJEAwYMGADBgwYAMGDH4zWFzsMAeKicIjO3JQWPwAucfPPB2VtNmtNWTEmSpWoqip+yupo4/xuR6WxuVez1MUkcNlVkZe8YdSCPCOvxwjcacP/oyOlraeNZEo4TDMhfSzRsFAYMbi4bp11YpzxlLFKMe2mcfQyyzBFLMbKoLE+QG5P0xnXBWXmOXKK3RY1NTVhz5rKrFAfhoYgfHHjOM1q62ShgqITR0ldJp8MitLIllI/cU6l2tffryOr5mkUKwIsS/qbNCPspZGjFvOysRb1xh8O0ksCbn2yMVRlf8AaXqB/sKX3/XMR/8AKA/P6YcKGkmSppYaeZVpqaEpNEV3ey6VINiR4h1I5HnfCP2yZJJVFauSeKOOGPRYhrklibKFBuTcD5eWIk2eRViRS1dPmUNSIlQyUZFpk5gtfYbkmx8+Z2tvyNKrdGjHOMbsdOJZpO5zaOWdJYzTs0cahbwARPs9t7swBF/L1tjMeAqVXGXr3alva53ZtIJtHDCwubcgTffzxK4kzMxUaUtNAtDT1DhZpZnLyv1vKUDFV6kC55gAbg6f2Zdm/sdPGalo5JI2laNo3LR6Jlgud1Uk/qx6WJ53wxSUlcXaIzmpdFxS5c7kWUgH7RBt/riHmvHWX5ZIyzzDvNgIkBke3mwXZSTvZiNrYouL+J62urpcvy9xDFEAKmqG5BYe6pHI9Nt7g7gDFFlnZFBTzxt7dMtQbsmkxozW94qDqJ2O/PniTmkShilLlDnQduOWyOEd5Yb8jLEVX6qTb4mww/I4IBBBB3BHXCLmM9LNJ7FOUkd49fdOLkqDa/KwNx0sdrjlhSyjjd8poMwpyDIaKYR0zM1/DMCYw3mFszbdNttschPcdyYtnNmw12YxQrrmkSNfvOyqPqxAxFPEtLpRvaYNLi6N3sdmF7eE6t99tsfMeV5JXZ5VCWaRiGL3nYXVdCqxVVFgPeUBRYeL449zdlFVoPdqzyLHCzxhbeKYO5UEm3gRVv6tbyxO0VbWanDSFcizOQrqaoesmJ5AXZ0B8ibJcW88ZQi+3V9JR3JhgVYtuR0LqlYfvMGAPkFw2dkvGcnsFfSTEOsFNJNCJAG06QdS2bYrcqQOm/njrw/w77LV5cjLZzQNOxIIOuWRib+oRgvyxn1mR48E5rtJlmGO7JFP3GiPhKjVtYpYA3n3a/ytYYTOBFam4gEq7QzVdRStbYe6GUf4ipt+zjQMzzJKeF5ZTpRBcn8h6k7AeuKLKuFZ/wBFUU5VlmfM4qxl6gSyBB8BpKsfx9PA8B8ycpzk21SXJ6XiG2KjFEubIGpo8vjddLyZpNPJy8RHflCbecYU4eRiL2k5OktDJKzyRvSpJNE8b6CHEbW36g8reuMtzJapcmp6g5hVGWoMaldaW/WE8tK6x4bc23PTHtanTSzSTTMGLKoKmT+Ni8xzaGCMyu0VHHZdyNLvI23U2t8MVHBmbmOiWj7+KjraaYuq1O0ciHxFWP2Tc8tjsLczZjzww5RQytAtpHOlSSWeSVrgMxO7Ebt8jbnjl2TZABR1EdVEjutU4cSKr+JVjBvqBuQ1/wAcWZGsGJXzVDG3Kba4OT8aNFrqaqrjq2hF0pKJWaFSdg0stj1+8dul+WJHYDllSktbLUQyx98I3VnRlD3aViVJFj7wO3mMXnHlEiZRVqiqi90TZFCjmDyG2JPY1M6Uk9HI13oqmSHf7t7qfhctb0GGmyrKm6o5mTi0mzQMGDBjUUBgwYMAGDBj8JtucAeZZQoJY2A5nEBYmnOp7rF9lOrerenpgjXv21N/dKfCv3j94+nkMWWAPxVtsMI/bSScnmRTZpXijUeZMqbfQH6YecU/EmRe1LCtwBFURzG99+7JIFhz3t/62wBn/HkZGb5NCq2WHvGXr7ipbbl/u8NJEsp+0xHx2/IYk1XCbPmUVUW8MUDxg3u5Z2XcC1lAUEXH3uXXF+FSJDyVRzP9TzJwBgfamktTUSUo8MdFAaic3+0VGgfHxKP428sWWXx6YY18kUfRRiTxtlkqUec1GnQKmeBVZhZnj/UAW8luzD5emPwDHz/jb+zBfP6f7K59lNxBkvtclNT8u8dwP3hDIV/zAY0jsq01WUUskmp2VDGQzGw7tmQbfBRhKppwuZZebXtLI1v3YH/0w0cEvNSRTxFVVTVTPHffwMQV6/HG7wr91j+P5s7AruHyKbOMypXsrSyLUxdNSMPFp89JIHybyOOnEEtFDmdNPUymOUROIixtHzsbno1na3Q39Bjx2mmOSm9qkYwzUw1QzR7PqOwTc2ZWYjb4+t0XL+Mqytph31HSVYRrK0o0m9hc2uF+NrfhjXNJPc2bIZko7WPGT55Q1VVUViIbU0YT2ttQQqdZYKDy0jmbXIb4XzvitmlyqWtYafbswDRr/wAOGKZQfXdiP4fXEbjevrWpkWUQw0+oKKeAaVBsSC1ufLzIvv64eOMMjlzjJ8vnpBTxQwxu0ql+7SMqFUhbiwVSj8zytzxLHT5RDJl3qkTuG6OePK8uhopUikYpNMWW4ZH1Ow5HfdR02HMYbcymnSugYSoKYoytDpBd36MptewFr2PQ7G+MoyniOnmo6aOplqaSak1JBWQI7LIttNgVXUfCAOXTnuRiQmdx0cMtXSpV1lSFI9tqxpVATbwK7am6bAfO22K5SS7a7Ll6Un0HZdlEU2e5lC6hoilQttxsZ1GxG42w8dreQiGkNfFNJFNSiycmBWRlUoQ3S5B62wudhnCFVFVNWy6GhngbTIsiPdmkRiCFNwdmvcbEEc8OPbTD3mWCEX1T1EMS233aQevpi9xUltkrRktp2jNc5ySeKXKZa6ZqkVE8bGIovdhT3ZI7se83jsbgY23N8z8C904sedjv6fDCF2jUpkzjKIVsdDSOFFgFCCNt/knXbDLQ03esVRo2087Opt/hJwhCMFtiqX0Dk5O2VXEVG09LNEp8UiFASfvbX/HHiq4OaoSliiUCKCaNjc28MStYepJ0/U4ZI8tCtok8LE+Fj7tvTzb0OGGnpwihVFgMSOCFxFwr3ldlivdkE7yvbkDHHqS/8Q64j9nkmukeX/zqmokP8UzD8saTjGaalr6GvXK6aenkXuWqFaWBwVDSvdbRvdjqPP16Wxl1WKWWG2PuXYZqErZfdpP/AIVUjzVR9ZEH54OG52ps0zBtJZJlgkDe6CwWRG6WuStz/rhapIqnMZ6iOrnHc004TuoFCLI6b3ZiWYqCB4b8/Kww8pGWJt6k+g6nDS4ZYoVL3GaanK0XI4l/4f8Am/0xcxvcA2IuL2OKDKKId4O8BDW1KDyI8/iPLDDjUUhgwYMAGK+sPeP3Q90byH06L8/5Yl1VQERmPQY45bTlUu3vN4m+J/pywBKVbCw5DFPxBxjR0IvVVEcRO4Um7EeYRbsR62wh8Z9o9VLVyZdlSAypcTVDWtGbb6eilTtqb7WwHXCdT9jdY03fzVcLy31EurT6j+13gs3zBxFyS7Jxxyl0jTKXtsyl20+06b8i8Uqj66bD52w60tUkiK8bK6MLqykEEHqCNiMI0nDtM0axzQ07kjSf1Ua6jbfSBuOpsDtio4Cc5bmr5aGZqaeMz0ysSe7YE61BO5BAJ+Q6knEYzUuCzJhcFZqNRUBFLMbAYhwUpkIklG32I+g9T5n+WPyId9JqP92hsg+83Vvl0xY4sKCo4q4bSvpXppGdFcqSyWDAqwYW1AjmB0ximRZPUzUtZUGtkVKaSZFvDE2oRLcEubbnlYA8sfQWMZz+n/RfDumYESzhxp3BMs+om4PuhE2PUlLbXxXPFDJ9+KfyjlI4cB5BGIIq6d2kndCe8kc2jDXFlHujbqfM8sO8a6l1AjSdlNxZieQU9flj52yXJazMnWNWYokbFS5YIqRBbhbC1xqQWA5sL87461vAdUsd95DHHCzRgMWUzh2VAoB3CrqI2tfElS4RJIf+21WeZKOI+GCA1U5v8VUHy9B/xBiPwxTd3Rwra3gDH4t4j/PC1wNUvUU+ZQ6Wlnai/VsWuVjhZSUF9ztpsP2AMMdDncAp42M0YGhRuwvcKLi3O+3LGTWJuKS9yuR+Z9TiWWjhP+9q4l+V7H+eIrZhKKR8hgJ7010yOx6QRkNc+hIZj6IfPDL2b5I2ZVorTrSlptSwG9jJIdmb0Cj8beoxKznhJKOszWvZjvTsaexudbxN3haw2Opfo+LtPBwxpMklwQeAUIy2nH7JP1diPwx240/8Pqf+Wfyx24Xi00NOP+Cn4qD+eIvHJ/8Ad1R6oB9WUY+LT3au/ef+R9c1t01fy/oX/YshpzX0BN/ZqgMhPPRKvh/BAfixxI7UeN6eB4YAj1FWsizRwRi/iAbTrIuQN72UFiB0uDjjl9YIc+nkRG0T0aM3IeONwn/bb64quCY1mzLNKiQXnFQUBO5SPfSB5XCgX6hRj7mT2qz5XHDfKhKzPh7N8wqEmq6YtGtwIhJHCAp5gXJYXIF2IJPnhzPY/RFAUWWnltcOkzMUa3Qn3rH4X9MX2bms9upBBYU3jNQfD5bDff4aet77DHnNsvqJMwpXinCQxKxli1G73sPdGzDpc+6R5nFDm2bY4oxvizt2d55LK1Rl1cwlnptJWQ85Ym91z+0Nrnn4he5ucOEUphYI5uh2Rz0/Zb8jhB4XkEnEtSybiKiWNyOWsyIwB9bfyPljS54A6lWFwcaIu0YZpKTSOmE8cOyPmtVUkFQYIqeNr2BFzI55bi+gbftcsMeXzEExObsnI/eXofyOKbtH4nagy2eoS3eABY7/AHnIUH1tctb0x0iJuXS0uWCoaunELTVU8oT3pGTXpQhFBYAqt7kfaxZUva5kyw378gM1irRyFzax3AX3fw5+uMW4P4JqM2n76RnMbTBZpidTXKM5N2vcgKBvyLphnqOxJraUV9XdzOGLC2rvVWGMm1r92C7EDr8McckiSg2bXlud0+Ywd7SSq4U+FhcFWHRlYAr8CORvi1oarvEvaxGzDyI5jHzf2XSz5bn60shtqdoZVBJVvCxQjz8Wkg2vYnlc4+iJP1c4b7MvhP7w5H5jbHSJYYMGDAECv8UkcfQnU3wX/W2J+IMG9RIfuqqj53J/LE7AGP8AZcgX9II398tbIJD1Plc8zuH/AB88W2dZNNLmFHKk4SKHWzx3ILnbkPtAg2N/dHxxw434bqKGrfNKFRIjretpy2nUFF+8W/UAX23BF7HUwwpZ/wAW5bmSwye2TUU8JJRtD6hqtcfq9jyG4b+eKJRe6zbjyRcK9UN3EGSxVOYUeqo0S02qYQra7jUm/Pwi4AO24vbkTitlqjNxHEsW5pqZ1cjo0oKgfR1OEqPiyjy8SSUbzVtZILNVTBgqAkdG3O9ufOw3tth/7FKCI061IkM09Q7vUO3MMmwX5ay1+uv4YlCPNkMuRNUvU1SnhCKFHIC2OmM64u7caGidoo9VTKuxEZGhT5Fztf8AdDW+OFtP7SsXdXNFJ3t/dEq6dO2+sre/PbT0577WmU2nGKf2lp7RUSdC8rW/dEY//I4d+AO1OmzTUigxTKLmJyCSv3lI94DrsCPLCD/aCyiqqKqmENPPKiRMS0cbuAzNuLqDY2UH5jAFzk0M9HRZbDSQxSs+k1OrmqSgO55jz57+4uxwzVtfURV8SrFF7K6EyzE2cSC+kWB3FgvQ8zuLbo+XZ29XDTTUNVTwVMEfd1NPUEhSQqrqt6FdiOjcwbg8X4nFKWqq+vSsnQERUdKQYlJ2u2kW/iblfbUbDFFM2XFV3RB7L6YR8UVaLsFNQAPId4MXnBXC9JPm+bTSU0Rjp5QkalBoVhr1kL7vNAeXXphe7F4Kh86epmikQTRyvqKOFJdlbYkWI3235YdOEIdNDmU7i8lRUVUgVfurqUXF+QZX52xeZGROwnMhFlblrnVUyFQB00xjn8cW3EVCaimniQgNLGyqWJsCwIFyBf8ADEHsryBlyqnA3dwZCANgHYldTeZWxsN8P9PkEa7tdj+H0GBwxTJs3rRM9EtLDK9MqKzLNoW1gF3dd9vTzx+0VNVZo00cpjp4IZu7kVLu7tGQSuo7aQbG9vLY4deEcqcVuZ1Cixlqu6j8O+mEFWIPIC7Wv+ycQ+y/I3aldxb9dUTSEm9h49A+N9F/njFDQaeE96jz+Jqlq80o7HLgvrXPrhSzvLKmgqmzKniaaCTwVcS+8NI2kUen879GuNQockCXJN26G3u+o9cInbdxWKHLhTRG0lTdBvusY98/E3C/xMemNjV8GZNp2igzziaCuEM9HmcdJLEW8Mp0hg4FwyNsbaRb3hvhfPFkGXNLP7Wcwr5k0awCIo1uDb1AIBsPK1lubwuCuGYWpA8sauZCW8Q5AEgW8up+YxJ4wyqGPL5e7jRLFD4VA+2o58zzP1x5D8QxLN5KT7r09yT1Db6NU7GslWOg9pMommrG76WQee40fFTqvt7xbpbD9jLewaZ46ero5L3pp9r/AHXG3yJVm/ixqWPYIEDMxpKyj7Bs37p2P9cZ9/aGqNOUot/fqEH0WQ/ljSquPVGw81I/DGddqXBtRmdFTdzJCixXeQysyj3AL3CkbeK97YAW+F8uZshpqaCdqeaobX3q7G5lbbwkMfCg5G9l8sOXFKMrUbe2GExyreO4Bqr6RotcXub7AEeI7bDGX8PZrFJl60dalQ0MMpNPXUqyEBgWNgSga41MAdJ2I2Fr4tclhhiaSoo6OtrahFJWoriERLC/hLEFj8BffmvPGeTSttmjzIJL+/JEzIg8YQkbEyQ6h69yv5WxvOYwa4mA52uPiNxj597NeGayvzCHNDJFIBPqm8YDqRcWKW22tYDpbH0Zi9cIok7dnGkn1oreYBx+4jZTsrL9x2HyvcfzwY6cDL/7yY/tj/tGJ2INFtLMP2lP1X/TE7AGR/2guMe5pkoozZ6jxSWO4iB5efiYW+CsOuOHZRwnCuVo0sSSNOTI3eIrbXKqBqHLSL/xHFBx7Rmoqc7q3AK0scVPFfozPECR6ga7/wDMxp3DNOEoqZByWCMD/AuPP182oJL3NOminJlH2iZfEmT1SoiIoQEKqqouHUjYC3PGR0WfS5dR1lMrFWnWEpfmEmTU5HqU0Lf19Man2tVZNGlKm8tXKkSKOZGpWJt5XCj+LCL2+5L3FdAQBpamRb2tcxkqf8ujEtCn5bb9Wc1FbqIfZn2Ze3BKma3s6zaXS5GtVRibEEEePQu3m3lh3n7GY2OkLGo0VTavKSUgQrbnpjQX+IPnjnQZRDNkdDRO5iWfQwcEXZ2d20gHZuu3oPLDHxrFSf7JHNUFJYZo2gjD3eRwQqhlALG+3isOu4vjQ5ckljpK/UyClyd8p4gp4g5bRPFpceHVHIVB26XVip+eNV7dOKnjp0oacnvqkEvp5iFQS1/INY7/AHVfCP2jzauIqPazD2bWPImUn+RGL7PqXXV59XScqenNLDtyZ4lUkX5c/wD6hxanaM8lTaDhjhWkloKZpKeJmMSkkoLkkXJJG5+eJPFGVRQ5ZVJFGka90xsigXtvvbn88W2QQaKSBfuxRj6IuIPHL2y2q/5RH1sPzx+fLNOepS3Ot/v9T6JwjHF16foTew2ulWGqoZ2LPSSgLc8kcGwW++m6kj0YY0IZPEIWhCWjfVqUEi+sktuDe5LE3v1xl3Due0sHEEzCqhMc9FGXcSJoEsWhSuq9r6FJ59caJl/GtDOxWGrgkYb6VkUmw62vcj1GP0I+bLSio0hjSONQqIoVVHQAWA+mO2OcM6uLqwPwOOmAOcMCoCFUAEljYWuWJJPxJJPzwQU6ooVFCqBYKoAAHoBjphD477XabLyYk/2ip5dyh2U/ttY6f3Rc/DngB8xhfaTRmqzHM5XW6UFEqJz2eUAg+ps8h+S4oBxHmmZVK+0mvip3NgtLEyqLna+6gr5sxY4YMx7IJBFKKaunDSizpK3gltyDlfLoSDbEXNLssjilJWkcsgiC0sAHSNfxUH88QeKIu+NPSKfFUTKD10opuzH9kcz6A+WK/hivzCd/YoaRWngXS5d9IULZbsCR6cjv0GJeTUtqDOaqZtdZCDTagwKqjkIe7Fri/iF+o+LX8HTeHZFqPNydW38mZRfqVvEXanJFmdbNlr93HUd2CzIpJ7pdOpQ1wATci4vY9MR4ONc8TvR31TdjGrBwCwMt+7CBxdC+9goF7YmdlXDFPJT1lZVqWigAtYXN0IlYgedlVfg7DrjTa3NqB6JM0dZO6EqVGyjUZEHcoGW9jpPS9ri9/P3XKjSoWrM44G7bKunqAlbI88DeFtVi8Z+8Da5t1U9OVjh+7Uc7k9jpctp9564hdukdxe56BjYX+6HxnvbRw9Tw+xz0yBEnja9ha9tLBiDvqIk3J8sOmQ0THMBWTXb2TKY5I7kmzOj7/QSbeuJJ2iDVOiR2Sw6MsQXuO9lseVwHI/mDhtqVujA9VI+oOF3s1h05TSjzQt/id2/PF7mbWglPlG5/ynHxud3qJV/E/wAzOzPOxNTSZgkV/BW0STr+8rEflL+GN2xieUlYm4eqFFyI3hksOjxEjf0u5+uNUHEi/cb8MfZl5KoP7yb98f8AaMGI+UVyvJJzBY6h8AAMGAJB8NSPJ0t81P8AQ4nYhZqh0hxzjOr5dR9MS43BAI5EXGAFau4EWSirqe41Vkkkhe3JmI0X89OlPocZ7lnHGYI/6OXLu9q6dVR9Mo0WCqAx2sAQVPvDn05Y23GV9m3iznOZ35icQrseQaQWFueyLivJihk+8iUZuPRC7KKRqzMqypriWq6R+5VRbu4rlwdA8wVYXvyJO5N8de2zhg1xjZZo4lpVcuZNVvFoJN1B5BfLFf2Q5gRJmU62vNU8yOgMrfD7eOHavnElQ8NBG15aghpD5ICbXt0uCx9E9cTSSVI43fLKbhrNBLlq0tbRVNTRo57ipp0YsCCemx2JYA+RsRttdcM5ckLO+XZVOJbHTUV7aApt9ldyb/s2O+5Axf8AZFHpyiD1MhHw71/6YcceVl1koycUvU2wwppNswbgbhWqzat9s7+FpIp0eZXZg9gwI0gKRpsCAAbC1tsa32o5KkWT5k0YJadklfr4tUCbelkB+ZxnXZQho8zon+xXwzqb/eSaX/8AUn+I4+hcesYTHKHjygKKBUxrYAWbUtrD9oDGXcVcU1GZVJih1GK57uJftBQTqbzNgTvyxpXDlLH3ueVUiqR7RKiXRSbxiUmzEHSPEtyN9hhX7BcvQ1U9Q9rQxhRfoZCRf/CrD548nTeF4dLN5FbfpfobZ6rJnSh18FNN2Wyx0wnkfw+y+0EKpuGZlWOPfmzFrm3KxxV8QcM1WV1AY610vaOYDSCyqrHTv01Aeu/rj6A4Wq6+SjmapSET6n7gC2kgDwatJO2u4vzsN8JnaZLNNkKGrCCpjmTvAnIEmVRbp7hF7G1749FT5KXj4bNA7Ps876ghqDG5aVLsVUEXUlTYA7eIHb1wy/pP/hS/4P8AXCp2Kf8AgdL/ANT/AO9Jh4xaUFJnmeSRUs8qQteOJ3GqwF1UkbXueWM47KeHI0pEq2/WVFRd3lbci7HYHpyuTzJONdqadZEZGF1ZSrDzBFj+GMe4OzD9GSvlVYwRo2LU0rbLLG5JFidgb3+ZI5jevJdcF+BpT5L6n4klfNZaTuSIo4Vcym+7NpsPKxBI87q2D22s/SvdiP8A2IQ3MhA9835NzJvtp8t/LEHiXOcyp6m9PSiqp3jAABsUcE3JI3sdue3kRvioHFU+XQz1GZSIaiaxgokYHQFB8idINxc7+7zJNsU0a3KuHZc8D6Rn+Zsov+rhDW3OoqpPoORvfyxmceZkZHmL9aqtVSfMAiTn8b/XGrdk2Qzw0c1ROrR1FVI0krOp1AAsFAXn947/AHuRxXcK8D065Cn6QiCxDXVSatQce9a1iCv6uwsdyTyxpSpUefJ22xb7Nq1lyGoaFDK0UzNJCvN1ZYhysbjTqNrG+kjF/H2lpURily6hlmcqF0PGscUY83sSAAemw9cKPZ7lklTLUVOXyigCOqLCA8qspuR3hdzqNvTnyth+GT5lK3+0ZkRH1SmiWMn/AKhuy/LGDLqsGOTUnz+JPz6Sj7Ge9t+YrelpdYeWFXaYA3Cs/d2X/KTbnYi/PG1UeW95k4Eagyy0Kxg7At+pOkE+QLnny1HGI5Bw/QnPZqGqieRJJCsUhlcMjAFtyCNerlvve3rj6PoqRYokjTZUUItzfZQAN+uwxtxtOKaISk5vczGeH+K6ikMeWyZfM08ES6hDJHJdbDxWGwG4+11wV/FlXXST0VNTezkLpmlncEorjoqXGoqTbc/LF7RUZbiDNKgrdYooYVudizpG5FvtW08vhiDwlQSPmOZykEl6hYgNuaJc7dLBl+GMv/gwb9+3nvtle1F1lWWCGnhi2buUVQxHVV03Hlff6kYsoKVnvboNRvttiyosgYteTZfIHc/TliTVU2kFB78zW26KPL0C/wA8bSR2ySkCxBreJhcn06fhgxYKtgAOQwYACMQKA92xhPTdPVT0+RxYYi19KXAK7Ou6n18j6HAErCH2Z0DxU9S9tTz1k8jM1wFAkKbk8/cJ28xyw6UVWJFvyI2ZeoPljqIha1hbytt9MAZb2OcPWy3VpuZ5Xk1tcALfQLAHxXCavLxYjfopY80ziqbxGjo1WK/QvTlifT3SP4zjW4IFRQqKFVRYKoAAA6ADYDFHxZk4ahrhDHeaeBwdI3du6KqPU2sBgBa7PIdGVUg/4IP+K7fnhhY7Yzzh/tEipo4qKamrEngiRHTudR8KLuArarHmDbkRj3mHaW87vS0NLM0+ndpgIljBA8TAm/UWva+3PHgy0+WU3x6norLBR7KXL3VMuyOoAJeGtIbbfRNPITY/wgW8zjaP/aKPyb6D+uEbh7IhDRQQShHMQUnqNatqBFx0bcH0xcxRFjZRcnpj3jziozejWLKKyKNZJJpRM9kUnXJM7b2XckKwA22C/PGa9l9YKKWeCuWSlWpQCOWRWQK6arbsAB753O1wAeeNup6qGmjkmnbT3SliCLEBRckA8z5Wxj3A0/6WzepmrYhIskLNGsg1BF7xVUJflYaluOoJ53xXlkowbZZjvcqGCSnzWKJYpc0oYIALe0AjvWXz8QALEdQQfXChx/xJHLTx5dQ97UrEe8lnOpmkYat+V2F3J1cvdtsLnU6Ps5y6JgyUkWobjVqf8HYj8MIHaRWT0ucJWQEjuIYWe23gMjrY+anZSPUYy4dTHJPakXZISjG2zTuxmIrklKGBUjvLggg/30nQ4dsc6eYOispurAEHzBFx+GOmNxlDGOf2is+iWnipdCPPIdeoqC0aA81PNS7C23RW9MbHj5c40gfMKmprbko1alHAOQI0v9LKqfOQ4AaeF+ziaShhZq+rgZ11GNHOkK26gLcWOmxPqfTFN2j9nUVJTRyxvNLM8yozSsGLala3IDqvrzxs8cQUBQLBRYDyA2H4YS+0kCSTLqfrLWITbmFTZj6WD3v0tj5vTazNl1CV8N9Fak2xn7Gc9aqyiHWSXhJhYn9i2n/IVHyxT9t1fJItJlsJs1bLZz5IpXn+zqOo/wDLwdmE/cVea0sKalSq7xLbKokDW39Aqj1ti7q+GJJc7p6iZQ8cdNIAQPCr94oA9SVdjv8AdPlj6QsFbs1y6OFq9YRaNatok9REoW/qTe9/MnDrhP7Ld6ORzzkqpnPzYD8sOGPjtc71E/kpfZkfE8WhqiuQXakzWM6vJTGmq/8AGqD54+hQbjGJLTGpoM6gRdTSVkhX1aMREAepZbc8P1Dm86wxqzeIIobYcwoB/HH1uFVjivoi1dDJSZTHG8jqPFK/eMT97QibeXhRRjzluSxQGQxrYyyNI55lmc3Jv9BbyAxUwZzMWAFmJPKwwyDFh0/CcQKH9Y5lPL3Y/h1PzOCskMjd0p2/3jDoPL4nE5EAAA2A2GAPWDBgwAYMGDAEGrpmDd5H732l++P6+RxIpapZFuvzHUHyOO2IVTRHV3kZ0v1HRvQ/1wBNwYi0leH8JGlxzQ8/l5j1xKwBlOTwluI81qPHpijii8NxfUkZI1DkP1dziv4ajL5vmktttUUYsNrhTt/lGNNyzhpInnYnUZ5jK23mFVQfPSqi3Tmbb4/Ml4XSnknkuXaaZpjfkpIAAA9FUC/x5YAr6TKXdgCpUdSRb/8AuLujy0I5a1gBpQfzJ9ScT8GAM47cQ8lFBSxf3lVVRwj4G53PlqC4r+Gcqjgzisii9ymp6eAfNdR+pFz6k40HO8gWpkpXJt7NN3w/atHIoHpuyn+G3XCDw3UIubZtqdQzTxgAsASFQ8gTcgXtjLq/2L/71LsP30OWM64qy41NZmMQUsf0YtrW95ZTIvP1UDD7V5hHEheWRI0HNnYKPqTbCTw/nSVeZ100JLQiKKHWLhXsXLWPUX/Cx6jHn6GL8y/oadQ/s0N3Z5xCHymjYq5tCqkgAglPAevmuGIZyp5JJ/h/1wj8P5KtJTRwKSwS9iRubszfnb5YtqalMjBVG/8AL1x7RgGNsyNtoZT8QB+eMbznhqWlyGidoivcVMdVOebeMm915+HUi77+HG308OlQtybC1zgqApRtQBWx1Ai4ItuCDz26YPkGbVvaNl8aazVRsLXCodTH00jcH962IfZ7lr5pWfpWoQLBGDHRxEg9SGdrdefPqfJQTTdlGSU7ZbXV8kEZcPMYmZAdCrGG8FxZbEkbeWGrsBjYZMpPIyyFfhcD/uDYw6bQ49O90eX9SKjQ4Zbw4sNZVVIO9SIgRbl3Ssv43/DFxgwY3EjCq/La3Kq6moKasjdKnXIO9gUCO5YtcgliNieeDPJszNfT0L1aRiaNpGeCIoQg1dX8VzpNuXPrhxzjLGl4kil+xTUWq+nV+sleZFAHU21H+DFXNk0knEGtrkx0QI6ktJK6genhDH0til6fE5bnFX8HKRP4f4fio4e6h1abliWNyzG1yT57DkAMXEFKzFfJmsPz+mLWn4c5F2+IA/PFqtIoYNb3VsB0A62/9dMXHTjQZUsVyNyep8sFXVkt3ce7nmeiDzPr5DHiSsaQlYeXJpOg/d8ziVS0ixrZfmTzJ8ycAFJSiNbD4knmT5nHbBgwAYMGDABgwYMAGDBgwBHqqJZOexHJhsR8DiOKp4tpBqX/AMxRy/eH5jFhgwB4imDC6kEeYx7xClywX1ITG3mvI/FeRx59rkT+8TUPvJv9V5/TAE/BjhT1yP7rA+nX6c8d8AGMe7c+GYG9kMcKCepq1RnVQGcEEWJ67lefljYcKnFfDzVVdl7abx07SzN5awIxGCeQ8R1fBDbAGXdoXA9FTzUMUECoZqoI4Dyv4AVupLsR9rewGNBggVFCooVQLBVAAA9ANhj9z7gx5cwoZFUMkJmkkJ2VSVRYwN7nxEn+HDZT5NGoF1DHzP8ATkMAUUWWMVB6ubIP5sfQDDNBTKgsoA2te3O3njpbH7gAxCzup7ummcC5SJ2t56UJ/LE3HCupBLE8bcnVkNvJgQf54AzLh3LjT8ISbWZ6WaQ/9QOQeX3NOGTsiy8w5LSKRYlC/wDjdnH4MMXeYcPJJQvRglY2h7kEbkLo0jnzIGLClpljjWNBZUUKo8goAH4DAHXBgwE4A5LSqHLhRrYAFupC6rD5am+uBKZQ7OFAZgAzW3IW9gT5C5sPU+eOEuaoDZbu3kgv+PIY8aJpOZES+Q3b68h8sAdqqvVNjux5KNyfljh7M8v954U/8sHn+8fyGJNNRJH7o3PMncn4nHfAHlIwosBYDkBj1gwYAMGDBgAwYMGADBgwYAMGDBgAwYMGADBgwYAj1FAj+8oJ8+R+o3xw9gdf7uVvg41D688T8GAIPtEy+9GreqNb8GwfpdR7yun7yH+YvidgwBFjzSI8pF+Zt/PHdZ1PJgfgRj8enVuaqfiAccGyqI/7tfpb+WAJeDEH9DRfc+hYfng/Q0X3f8zf1wBNLY5tVoObqPiRiOMnh+4Pnc/njomXRDlGn+EYA8NnEQ+2D8Ln+WPP6SJ9yKRvUjSPqcTFQDkAPhj1gCD+vb7kY+bH8hgGVA/3jNJ6E2H0GJ2DAHiKEKLKAB5AWx7wYMAGDBgwAYMGDABgwYMAGDBgw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2352675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53136"/>
            <a:ext cx="2169643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Results 1</a:t>
            </a:r>
            <a:endParaRPr lang="en-GB" sz="3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739278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05273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Percentage of mothers with scores above the median for psychological factors according to cluster membership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2852936"/>
            <a:ext cx="327585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Cluster 1 = ‘more resilient’</a:t>
            </a:r>
          </a:p>
          <a:p>
            <a:endParaRPr lang="en-GB" sz="2200" dirty="0"/>
          </a:p>
          <a:p>
            <a:r>
              <a:rPr lang="en-GB" sz="2200" dirty="0" smtClean="0"/>
              <a:t>Cluster 2 = ‘less resilient’</a:t>
            </a:r>
            <a:endParaRPr lang="en-GB" sz="2200" dirty="0"/>
          </a:p>
        </p:txBody>
      </p:sp>
      <p:sp>
        <p:nvSpPr>
          <p:cNvPr id="7" name="Rectangle 6"/>
          <p:cNvSpPr/>
          <p:nvPr/>
        </p:nvSpPr>
        <p:spPr>
          <a:xfrm>
            <a:off x="107504" y="6165304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*difference in proportion is significant (p=&lt;0.001)</a:t>
            </a:r>
          </a:p>
        </p:txBody>
      </p:sp>
    </p:spTree>
    <p:extLst>
      <p:ext uri="{BB962C8B-B14F-4D97-AF65-F5344CB8AC3E}">
        <p14:creationId xmlns:p14="http://schemas.microsoft.com/office/powerpoint/2010/main" val="4709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Results 2</a:t>
            </a:r>
            <a:endParaRPr lang="en-GB" sz="3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18240"/>
              </p:ext>
            </p:extLst>
          </p:nvPr>
        </p:nvGraphicFramePr>
        <p:xfrm>
          <a:off x="35495" y="1124744"/>
          <a:ext cx="9108505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4808908"/>
                <a:gridCol w="1608789"/>
                <a:gridCol w="1608789"/>
                <a:gridCol w="1082019"/>
              </a:tblGrid>
              <a:tr h="361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Characteristic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More resilient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Less resilient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P Value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† Mothers with university level education (n(%))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63 (31)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19 (15)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&lt;0.001</a:t>
                      </a:r>
                      <a:r>
                        <a:rPr lang="en-GB" sz="1800" baseline="30000">
                          <a:effectLst/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1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† More than 3 children in the house (n(%))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33 (16)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37 (30)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0.03</a:t>
                      </a:r>
                      <a:r>
                        <a:rPr lang="en-GB" sz="1800" baseline="30000">
                          <a:effectLst/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† Household is food insecure/hungry (n(%))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20 (10)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35 (28)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&lt;0.001</a:t>
                      </a:r>
                      <a:r>
                        <a:rPr lang="en-GB" sz="1800" baseline="30000">
                          <a:effectLst/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GB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31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† Child has not consumed take away food in the past 3 months (n(%))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80 (40)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35 (28)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0.052</a:t>
                      </a:r>
                      <a:r>
                        <a:rPr lang="en-GB" sz="1800" baseline="30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31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† Child eats meals while sitting at a table more than once per day (n(%))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164 (84)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88 (71)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0.03</a:t>
                      </a:r>
                      <a:r>
                        <a:rPr lang="en-GB" sz="1800" baseline="30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31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Child’s average daily screen time in hours (mean(SD))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2 (1.1)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3 (1.3)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0.01</a:t>
                      </a:r>
                      <a:r>
                        <a:rPr lang="en-GB" sz="1800" baseline="30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30120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†Categories displayed are those which show the greatest difference however p-value is a test for trend across all categories for these variables</a:t>
            </a:r>
            <a:br>
              <a:rPr lang="en-GB" sz="1400" dirty="0"/>
            </a:br>
            <a:r>
              <a:rPr lang="en-GB" sz="1400" baseline="30000" dirty="0"/>
              <a:t>a</a:t>
            </a:r>
            <a:r>
              <a:rPr lang="en-GB" sz="1400" dirty="0"/>
              <a:t>t-test for differences between the means</a:t>
            </a:r>
            <a:br>
              <a:rPr lang="en-GB" sz="1400" dirty="0"/>
            </a:br>
            <a:r>
              <a:rPr lang="en-GB" sz="1400" baseline="30000" dirty="0" err="1"/>
              <a:t>b</a:t>
            </a:r>
            <a:r>
              <a:rPr lang="en-GB" sz="1400" dirty="0" err="1"/>
              <a:t>Chi</a:t>
            </a:r>
            <a:r>
              <a:rPr lang="en-GB" sz="1400" dirty="0"/>
              <a:t> square test for trend across the categories</a:t>
            </a:r>
          </a:p>
        </p:txBody>
      </p:sp>
    </p:spTree>
    <p:extLst>
      <p:ext uri="{BB962C8B-B14F-4D97-AF65-F5344CB8AC3E}">
        <p14:creationId xmlns:p14="http://schemas.microsoft.com/office/powerpoint/2010/main" val="28693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U_RED_Powerpoint_Presentation[1]">
  <a:themeElements>
    <a:clrScheme name="ANU_RED_Powerpoint_Presentation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NU_RED_Powerpoint_Presentation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ANU_RED_Powerpoint_Presentation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_RED_Powerpoint_Presentation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_RED_Powerpoint_Presentation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_RED_Powerpoint_Presentation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_RED_Powerpoint_Presentation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_RED_Powerpoint_Presentation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_RED_Powerpoint_Presentation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1055</Words>
  <Application>Microsoft Office PowerPoint</Application>
  <PresentationFormat>On-screen Show (4:3)</PresentationFormat>
  <Paragraphs>254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ANU_RED_Powerpoint_Presentation[1]</vt:lpstr>
      <vt:lpstr>PowerPoint Presentation</vt:lpstr>
      <vt:lpstr>Background</vt:lpstr>
      <vt:lpstr>Maternal psychological factors</vt:lpstr>
      <vt:lpstr>Methods</vt:lpstr>
      <vt:lpstr>Quality of diet score</vt:lpstr>
      <vt:lpstr>Maternal and child characteristics</vt:lpstr>
      <vt:lpstr>Statistical analysis</vt:lpstr>
      <vt:lpstr>Results 1</vt:lpstr>
      <vt:lpstr>Results 2</vt:lpstr>
      <vt:lpstr>Results 3</vt:lpstr>
      <vt:lpstr>Results 4</vt:lpstr>
      <vt:lpstr>Results 5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Influences on the quality of preschool children’s diets</dc:title>
  <dc:creator>Megan Jarman</dc:creator>
  <cp:lastModifiedBy>Megan Jarman</cp:lastModifiedBy>
  <cp:revision>62</cp:revision>
  <dcterms:created xsi:type="dcterms:W3CDTF">2013-11-01T09:13:40Z</dcterms:created>
  <dcterms:modified xsi:type="dcterms:W3CDTF">2014-06-09T12:16:00Z</dcterms:modified>
</cp:coreProperties>
</file>